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74" r:id="rId4"/>
    <p:sldId id="275" r:id="rId5"/>
    <p:sldId id="261" r:id="rId6"/>
    <p:sldId id="290" r:id="rId7"/>
    <p:sldId id="291" r:id="rId8"/>
    <p:sldId id="292" r:id="rId9"/>
    <p:sldId id="268" r:id="rId10"/>
    <p:sldId id="277" r:id="rId11"/>
    <p:sldId id="262" r:id="rId12"/>
    <p:sldId id="286" r:id="rId13"/>
    <p:sldId id="269" r:id="rId14"/>
    <p:sldId id="280" r:id="rId15"/>
    <p:sldId id="271" r:id="rId16"/>
    <p:sldId id="272" r:id="rId17"/>
    <p:sldId id="293" r:id="rId18"/>
    <p:sldId id="289" r:id="rId19"/>
    <p:sldId id="299" r:id="rId20"/>
    <p:sldId id="297" r:id="rId21"/>
    <p:sldId id="298" r:id="rId22"/>
    <p:sldId id="264" r:id="rId23"/>
    <p:sldId id="273" r:id="rId24"/>
    <p:sldId id="288" r:id="rId25"/>
    <p:sldId id="294" r:id="rId26"/>
    <p:sldId id="295" r:id="rId27"/>
    <p:sldId id="300" r:id="rId28"/>
    <p:sldId id="296" r:id="rId29"/>
    <p:sldId id="287" r:id="rId30"/>
    <p:sldId id="281" r:id="rId31"/>
    <p:sldId id="282" r:id="rId32"/>
    <p:sldId id="284" r:id="rId33"/>
    <p:sldId id="285" r:id="rId34"/>
    <p:sldId id="265" r:id="rId35"/>
    <p:sldId id="283" r:id="rId36"/>
    <p:sldId id="27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956" y="-4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2A5AA7-37CB-475B-9AE4-849FF11E9716}" type="datetimeFigureOut">
              <a:rPr lang="en-US" smtClean="0"/>
              <a:pPr/>
              <a:t>06-Mar-14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BF274B-B50C-4881-A580-43437D6A9E7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53A168-0907-487D-A5D8-20013446300D}" type="datetime1">
              <a:rPr lang="en-US" smtClean="0"/>
              <a:pPr/>
              <a:t>06-Mar-14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42D00-6B29-4BA5-8A87-9894D73EE9B6}" type="datetime1">
              <a:rPr lang="en-US" smtClean="0"/>
              <a:pPr/>
              <a:t>06-Mar-14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35A42-D99B-4836-B018-308116AC9FA2}" type="datetime1">
              <a:rPr lang="en-US" smtClean="0"/>
              <a:pPr/>
              <a:t>06-Mar-14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7EB184-F04B-4A1D-B724-E48BE318252A}" type="datetime1">
              <a:rPr lang="en-US" smtClean="0"/>
              <a:pPr/>
              <a:t>06-Mar-14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9EF003-A0F8-4AFF-A25A-F122DE00DAD8}" type="datetime1">
              <a:rPr lang="en-US" smtClean="0"/>
              <a:pPr/>
              <a:t>06-Mar-14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199D3B-6627-4EC7-AD2C-9D9165117BE9}" type="datetime1">
              <a:rPr lang="en-US" smtClean="0"/>
              <a:pPr/>
              <a:t>06-Mar-14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F81FA0-B72A-4623-BEDD-F0E6446F773D}" type="datetime1">
              <a:rPr lang="en-US" smtClean="0"/>
              <a:pPr/>
              <a:t>06-Mar-14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A8120-361C-4961-A568-F8D8CF96069B}" type="datetime1">
              <a:rPr lang="en-US" smtClean="0"/>
              <a:pPr/>
              <a:t>06-Mar-14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1D51D-CE83-4A5F-90AD-6D30D938B26D}" type="datetime1">
              <a:rPr lang="en-US" smtClean="0"/>
              <a:pPr/>
              <a:t>06-Mar-14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A208D-3AB5-41E4-B523-881D5EFCC43E}" type="datetime1">
              <a:rPr lang="en-US" smtClean="0"/>
              <a:pPr/>
              <a:t>06-Mar-14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5A090-92E1-4EAA-A0BF-1F44032A555D}" type="datetime1">
              <a:rPr lang="en-US" smtClean="0"/>
              <a:pPr/>
              <a:t>06-Mar-14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7AB18-2D1A-4438-BD34-C9E980DB0C38}" type="datetime1">
              <a:rPr lang="en-US" smtClean="0"/>
              <a:pPr/>
              <a:t>06-Mar-14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49996-CCDD-4CEB-BD7A-9EC79882125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sndAc>
      <p:stSnd>
        <p:snd r:embed="rId13" name="breeze.wav" builtIn="1"/>
      </p:stSnd>
    </p:sndAc>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ww.library.uni.edu/" TargetMode="Externa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295400"/>
          </a:xfrm>
        </p:spPr>
        <p:txBody>
          <a:bodyPr>
            <a:normAutofit fontScale="90000"/>
          </a:bodyPr>
          <a:lstStyle/>
          <a:p>
            <a:r>
              <a:rPr lang="ar-SA" sz="6000" b="1" dirty="0" smtClean="0"/>
              <a:t>تخطيط الأعمال الإدارية والأنشطة والخدمات والمباني التعليمية </a:t>
            </a:r>
            <a:endParaRPr lang="en-US" sz="6000" dirty="0"/>
          </a:p>
        </p:txBody>
      </p:sp>
      <p:sp>
        <p:nvSpPr>
          <p:cNvPr id="4" name="Slide Number Placeholder 3"/>
          <p:cNvSpPr>
            <a:spLocks noGrp="1"/>
          </p:cNvSpPr>
          <p:nvPr>
            <p:ph type="sldNum" sz="quarter" idx="12"/>
          </p:nvPr>
        </p:nvSpPr>
        <p:spPr/>
        <p:txBody>
          <a:bodyPr/>
          <a:lstStyle/>
          <a:p>
            <a:fld id="{2D249996-CCDD-4CEB-BD7A-9EC79882125C}" type="slidenum">
              <a:rPr lang="en-US" smtClean="0"/>
              <a:pPr/>
              <a:t>1</a:t>
            </a:fld>
            <a:endParaRPr lang="en-US" dirty="0"/>
          </a:p>
        </p:txBody>
      </p:sp>
      <p:pic>
        <p:nvPicPr>
          <p:cNvPr id="5" name="Picture 4" descr="%D8%AA%D8%AE%D8%B7%D9%8A%D8%B7"/>
          <p:cNvPicPr/>
          <p:nvPr/>
        </p:nvPicPr>
        <p:blipFill>
          <a:blip r:embed="rId3"/>
          <a:srcRect/>
          <a:stretch>
            <a:fillRect/>
          </a:stretch>
        </p:blipFill>
        <p:spPr bwMode="auto">
          <a:xfrm>
            <a:off x="2514600" y="3962400"/>
            <a:ext cx="4191000" cy="2438400"/>
          </a:xfrm>
          <a:prstGeom prst="rect">
            <a:avLst/>
          </a:prstGeom>
          <a:noFill/>
          <a:ln w="9525">
            <a:noFill/>
            <a:miter lim="800000"/>
            <a:headEnd/>
            <a:tailEnd/>
          </a:ln>
        </p:spPr>
      </p:pic>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10</a:t>
            </a:fld>
            <a:endParaRPr lang="en-US" dirty="0"/>
          </a:p>
        </p:txBody>
      </p:sp>
      <p:sp>
        <p:nvSpPr>
          <p:cNvPr id="3" name="Rectangle 2"/>
          <p:cNvSpPr/>
          <p:nvPr/>
        </p:nvSpPr>
        <p:spPr>
          <a:xfrm>
            <a:off x="304800" y="381000"/>
            <a:ext cx="8534400" cy="5016758"/>
          </a:xfrm>
          <a:prstGeom prst="rect">
            <a:avLst/>
          </a:prstGeom>
        </p:spPr>
        <p:txBody>
          <a:bodyPr wrap="square">
            <a:spAutoFit/>
          </a:bodyPr>
          <a:lstStyle/>
          <a:p>
            <a:pPr algn="r"/>
            <a:r>
              <a:rPr lang="ar-SA" sz="4000" b="1" dirty="0" smtClean="0">
                <a:cs typeface="+mj-cs"/>
              </a:rPr>
              <a:t>  ومن أجل التخطيط الجيد للأعمال الإدارية </a:t>
            </a:r>
            <a:r>
              <a:rPr lang="ar-SA" sz="4000" b="1" dirty="0" smtClean="0">
                <a:cs typeface="+mj-cs"/>
              </a:rPr>
              <a:t>المدرسية يلزم </a:t>
            </a:r>
            <a:r>
              <a:rPr lang="ar-SA" dirty="0" smtClean="0"/>
              <a:t> </a:t>
            </a:r>
            <a:r>
              <a:rPr lang="ar-SA" sz="4000" b="1" dirty="0" smtClean="0">
                <a:cs typeface="+mj-cs"/>
              </a:rPr>
              <a:t>استخدام أساليب الإدارة بالرؤية المشتركة </a:t>
            </a:r>
            <a:r>
              <a:rPr lang="ar-SA" sz="4000" b="1" dirty="0" smtClean="0">
                <a:cs typeface="+mj-cs"/>
              </a:rPr>
              <a:t>، والإدارة </a:t>
            </a:r>
            <a:r>
              <a:rPr lang="ar-SA" sz="4000" b="1" dirty="0" smtClean="0">
                <a:cs typeface="+mj-cs"/>
              </a:rPr>
              <a:t>من موقع الأحداث لإرساء الأساليب التفاعلية القادرة على إحداث التطوير الجامعي . كما أن حوسبة الأعمال الإدارية </a:t>
            </a:r>
            <a:r>
              <a:rPr lang="ar-SA" sz="4000" b="1" dirty="0" smtClean="0">
                <a:cs typeface="+mj-cs"/>
              </a:rPr>
              <a:t>المدرسية أصبحت </a:t>
            </a:r>
            <a:r>
              <a:rPr lang="ar-SA" sz="4000" b="1" dirty="0" smtClean="0">
                <a:cs typeface="+mj-cs"/>
              </a:rPr>
              <a:t>مطلوبة وبشدة ويلزم التخطيط لها في </a:t>
            </a:r>
            <a:r>
              <a:rPr lang="ar-SA" sz="4000" b="1" dirty="0" smtClean="0">
                <a:cs typeface="+mj-cs"/>
              </a:rPr>
              <a:t> التعليم</a:t>
            </a:r>
            <a:endParaRPr lang="ar-SA" sz="4000" b="1" dirty="0" smtClean="0">
              <a:cs typeface="+mj-cs"/>
            </a:endParaRPr>
          </a:p>
          <a:p>
            <a:pPr algn="r"/>
            <a:r>
              <a:rPr lang="ar-SA" sz="4000" b="1" dirty="0" smtClean="0">
                <a:cs typeface="+mj-cs"/>
              </a:rPr>
              <a:t>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11</a:t>
            </a:fld>
            <a:endParaRPr lang="en-US" dirty="0"/>
          </a:p>
        </p:txBody>
      </p:sp>
      <p:sp>
        <p:nvSpPr>
          <p:cNvPr id="4" name="Rectangle 3"/>
          <p:cNvSpPr/>
          <p:nvPr/>
        </p:nvSpPr>
        <p:spPr>
          <a:xfrm>
            <a:off x="1371600" y="2286000"/>
            <a:ext cx="6629400" cy="923330"/>
          </a:xfrm>
          <a:prstGeom prst="rect">
            <a:avLst/>
          </a:prstGeom>
        </p:spPr>
        <p:txBody>
          <a:bodyPr wrap="square">
            <a:spAutoFit/>
          </a:bodyPr>
          <a:lstStyle/>
          <a:p>
            <a:pPr algn="ctr"/>
            <a:r>
              <a:rPr lang="ar-SA" sz="5400" b="1" dirty="0" smtClean="0"/>
              <a:t>تخطيط الأنشطة </a:t>
            </a:r>
            <a:r>
              <a:rPr lang="ar-SA" sz="5400" b="1" dirty="0" smtClean="0"/>
              <a:t>المدرسية</a:t>
            </a:r>
            <a:endParaRPr lang="en-US" sz="5400"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12</a:t>
            </a:fld>
            <a:endParaRPr lang="en-US" dirty="0"/>
          </a:p>
        </p:txBody>
      </p:sp>
      <p:sp>
        <p:nvSpPr>
          <p:cNvPr id="3" name="Rectangle 2"/>
          <p:cNvSpPr/>
          <p:nvPr/>
        </p:nvSpPr>
        <p:spPr>
          <a:xfrm>
            <a:off x="304800" y="457200"/>
            <a:ext cx="8534400" cy="3785652"/>
          </a:xfrm>
          <a:prstGeom prst="rect">
            <a:avLst/>
          </a:prstGeom>
        </p:spPr>
        <p:txBody>
          <a:bodyPr wrap="square">
            <a:spAutoFit/>
          </a:bodyPr>
          <a:lstStyle/>
          <a:p>
            <a:pPr algn="r"/>
            <a:r>
              <a:rPr lang="ar-SA" sz="4000" b="1" dirty="0" smtClean="0">
                <a:cs typeface="+mj-cs"/>
              </a:rPr>
              <a:t> يستوجب التخطيط الجيد في مجال الأنشطة </a:t>
            </a:r>
            <a:r>
              <a:rPr lang="ar-SA" sz="4000" b="1" dirty="0" smtClean="0">
                <a:cs typeface="+mj-cs"/>
              </a:rPr>
              <a:t>المدرسية تحديد </a:t>
            </a:r>
            <a:r>
              <a:rPr lang="ar-SA" sz="4000" b="1" dirty="0" smtClean="0">
                <a:cs typeface="+mj-cs"/>
              </a:rPr>
              <a:t>مدي القصور في هذه النشطة ، وفرص الاختيار أمام الطلاب للمشاركة فيها ، ومدي  التجديدات في هذه الأنشطة الطلابية. </a:t>
            </a:r>
            <a:r>
              <a:rPr lang="ar-SA" sz="4000" b="1" dirty="0" smtClean="0"/>
              <a:t>إن </a:t>
            </a:r>
            <a:r>
              <a:rPr lang="ar-SA" sz="4000" b="1" dirty="0" smtClean="0"/>
              <a:t>تقديم مثل هذه الأنشطة </a:t>
            </a:r>
            <a:r>
              <a:rPr lang="ar-SA" sz="4000" b="1" dirty="0" smtClean="0"/>
              <a:t>المدرسية الفعالة </a:t>
            </a:r>
            <a:r>
              <a:rPr lang="ar-SA" sz="4000" b="1" dirty="0" smtClean="0"/>
              <a:t>تتطلب تكاليف ، ومن ثم لزم التخطيط لهذا الأمر في عدة مراحل :</a:t>
            </a:r>
            <a:r>
              <a:rPr lang="ar-SA" sz="4000" b="1" dirty="0" smtClean="0">
                <a:cs typeface="+mj-cs"/>
              </a:rPr>
              <a:t>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13</a:t>
            </a:fld>
            <a:endParaRPr lang="en-US" dirty="0"/>
          </a:p>
        </p:txBody>
      </p:sp>
      <p:sp>
        <p:nvSpPr>
          <p:cNvPr id="3" name="Rectangle 2"/>
          <p:cNvSpPr/>
          <p:nvPr/>
        </p:nvSpPr>
        <p:spPr>
          <a:xfrm>
            <a:off x="304800" y="609600"/>
            <a:ext cx="8610600" cy="1323439"/>
          </a:xfrm>
          <a:prstGeom prst="rect">
            <a:avLst/>
          </a:prstGeom>
        </p:spPr>
        <p:txBody>
          <a:bodyPr wrap="square">
            <a:spAutoFit/>
          </a:bodyPr>
          <a:lstStyle/>
          <a:p>
            <a:pPr algn="just"/>
            <a:r>
              <a:rPr lang="ar-SA" sz="4000" b="1" dirty="0" smtClean="0"/>
              <a:t> </a:t>
            </a:r>
          </a:p>
          <a:p>
            <a:pPr algn="r"/>
            <a:endParaRPr lang="en-US" sz="4000" dirty="0"/>
          </a:p>
        </p:txBody>
      </p:sp>
      <p:sp>
        <p:nvSpPr>
          <p:cNvPr id="4" name="Rectangle 3"/>
          <p:cNvSpPr/>
          <p:nvPr/>
        </p:nvSpPr>
        <p:spPr>
          <a:xfrm>
            <a:off x="304800" y="457201"/>
            <a:ext cx="8534400" cy="2554545"/>
          </a:xfrm>
          <a:prstGeom prst="rect">
            <a:avLst/>
          </a:prstGeom>
        </p:spPr>
        <p:txBody>
          <a:bodyPr wrap="square">
            <a:spAutoFit/>
          </a:bodyPr>
          <a:lstStyle/>
          <a:p>
            <a:pPr algn="justLow"/>
            <a:r>
              <a:rPr lang="ar-SA" sz="4000" b="1" dirty="0" smtClean="0">
                <a:cs typeface="+mj-cs"/>
              </a:rPr>
              <a:t>المرحلة الأولى: تخصيص الموارد على الأنشطة ، حيث يتم حصر </a:t>
            </a:r>
            <a:r>
              <a:rPr lang="ar-SA" sz="4000" b="1" dirty="0" smtClean="0"/>
              <a:t>الأنشطة </a:t>
            </a:r>
            <a:r>
              <a:rPr lang="ar-SA" sz="4000" b="1" dirty="0" smtClean="0"/>
              <a:t>المدرسية المراد </a:t>
            </a:r>
            <a:r>
              <a:rPr lang="ar-SA" sz="4000" b="1" dirty="0" smtClean="0"/>
              <a:t>تنفيذها في فترة زمنية محددة ، والمخرجات المأمولة منها .    </a:t>
            </a:r>
            <a:endParaRPr lang="en-US" sz="4000" b="1" dirty="0">
              <a:cs typeface="+mj-cs"/>
            </a:endParaRPr>
          </a:p>
        </p:txBody>
      </p:sp>
      <p:sp>
        <p:nvSpPr>
          <p:cNvPr id="5" name="Rectangle 4"/>
          <p:cNvSpPr/>
          <p:nvPr/>
        </p:nvSpPr>
        <p:spPr>
          <a:xfrm>
            <a:off x="457200" y="2438400"/>
            <a:ext cx="8305800" cy="1323439"/>
          </a:xfrm>
          <a:prstGeom prst="rect">
            <a:avLst/>
          </a:prstGeom>
        </p:spPr>
        <p:txBody>
          <a:bodyPr wrap="square">
            <a:spAutoFit/>
          </a:bodyPr>
          <a:lstStyle/>
          <a:p>
            <a:pPr algn="just"/>
            <a:r>
              <a:rPr lang="ar-SA" sz="4000" b="1" dirty="0" smtClean="0">
                <a:cs typeface="+mj-cs"/>
              </a:rPr>
              <a:t>المرحلة الثانية : تحميل تكلفة الأنشطة </a:t>
            </a:r>
            <a:r>
              <a:rPr lang="ar-SA" sz="4000" b="1" dirty="0" smtClean="0">
                <a:cs typeface="+mj-cs"/>
              </a:rPr>
              <a:t>المدرسية  </a:t>
            </a:r>
            <a:r>
              <a:rPr lang="ar-SA" sz="4000" b="1" dirty="0" smtClean="0">
                <a:cs typeface="+mj-cs"/>
              </a:rPr>
              <a:t>على المخرجات ( الطلاب المستفيدون ) ، أي قياس </a:t>
            </a:r>
            <a:endParaRPr lang="en-US" sz="4000" b="1" dirty="0">
              <a:cs typeface="+mj-cs"/>
            </a:endParaRPr>
          </a:p>
        </p:txBody>
      </p:sp>
      <p:sp>
        <p:nvSpPr>
          <p:cNvPr id="6" name="Rectangle 5"/>
          <p:cNvSpPr/>
          <p:nvPr/>
        </p:nvSpPr>
        <p:spPr>
          <a:xfrm>
            <a:off x="304800" y="3810000"/>
            <a:ext cx="8382000" cy="707886"/>
          </a:xfrm>
          <a:prstGeom prst="rect">
            <a:avLst/>
          </a:prstGeom>
        </p:spPr>
        <p:txBody>
          <a:bodyPr wrap="square">
            <a:spAutoFit/>
          </a:bodyPr>
          <a:lstStyle/>
          <a:p>
            <a:pPr algn="r"/>
            <a:r>
              <a:rPr lang="ar-SA" sz="4000" b="1" dirty="0" smtClean="0">
                <a:cs typeface="+mj-cs"/>
              </a:rPr>
              <a:t>تكلفة الموارد المستخدمة لأداء الأنشطة </a:t>
            </a:r>
            <a:r>
              <a:rPr lang="ar-SA" sz="4000" b="1" dirty="0" smtClean="0">
                <a:cs typeface="+mj-cs"/>
              </a:rPr>
              <a:t>المدرسية،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14</a:t>
            </a:fld>
            <a:endParaRPr lang="en-US" dirty="0"/>
          </a:p>
        </p:txBody>
      </p:sp>
      <p:sp>
        <p:nvSpPr>
          <p:cNvPr id="3" name="Rectangle 2"/>
          <p:cNvSpPr/>
          <p:nvPr/>
        </p:nvSpPr>
        <p:spPr>
          <a:xfrm>
            <a:off x="304800" y="304800"/>
            <a:ext cx="8610600" cy="5632311"/>
          </a:xfrm>
          <a:prstGeom prst="rect">
            <a:avLst/>
          </a:prstGeom>
        </p:spPr>
        <p:txBody>
          <a:bodyPr wrap="square">
            <a:spAutoFit/>
          </a:bodyPr>
          <a:lstStyle/>
          <a:p>
            <a:pPr lvl="0" algn="justLow"/>
            <a:r>
              <a:rPr lang="ar-SA" sz="4000" b="1" dirty="0" smtClean="0">
                <a:cs typeface="+mj-cs"/>
              </a:rPr>
              <a:t>  ثم ربط تكاليف الأنشطة الطلابية بالمنتج النهائي    ( ثقافي / اجتماعي / صحي / تنموي / الخ ...) لدي الطلاب المستفيدون من تلك الأنشطة  من خلال استخدام مقاييس تعبر عن مدي الاحتياجات لهذه الأنشطة الطلابية المختلفة . وهنا </a:t>
            </a:r>
            <a:r>
              <a:rPr lang="ar-SA" sz="4000" b="1" dirty="0" smtClean="0">
                <a:latin typeface="Times New Roman" pitchFamily="18" charset="0"/>
                <a:ea typeface="Times New Roman" pitchFamily="18" charset="0"/>
                <a:cs typeface="Times New Roman" pitchFamily="18" charset="0"/>
              </a:rPr>
              <a:t>يتم الربط بين تكاليف الأنشطة الطلابية والمخرجات المختلفة لدي الطلاب ( مخرجات معرفية ومهارية ووجدانية )    من خلال استخدام مسببات تكاليف الأنشطة.           </a:t>
            </a:r>
            <a:endParaRPr lang="ar-SA" sz="4400" dirty="0" smtClean="0">
              <a:latin typeface="Arial" pitchFamily="34" charset="0"/>
              <a:cs typeface="Arial" pitchFamily="34" charset="0"/>
            </a:endParaRPr>
          </a:p>
          <a:p>
            <a:pPr algn="justLow"/>
            <a:r>
              <a:rPr lang="ar-SA" sz="4000" b="1" dirty="0" smtClean="0">
                <a:cs typeface="+mj-cs"/>
              </a:rPr>
              <a:t>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15</a:t>
            </a:fld>
            <a:endParaRPr lang="en-US" dirty="0"/>
          </a:p>
        </p:txBody>
      </p:sp>
      <p:sp>
        <p:nvSpPr>
          <p:cNvPr id="3" name="Rectangle 2"/>
          <p:cNvSpPr/>
          <p:nvPr/>
        </p:nvSpPr>
        <p:spPr>
          <a:xfrm>
            <a:off x="914400" y="2209800"/>
            <a:ext cx="6629401" cy="923330"/>
          </a:xfrm>
          <a:prstGeom prst="rect">
            <a:avLst/>
          </a:prstGeom>
        </p:spPr>
        <p:txBody>
          <a:bodyPr wrap="square">
            <a:spAutoFit/>
          </a:bodyPr>
          <a:lstStyle/>
          <a:p>
            <a:pPr algn="ctr"/>
            <a:r>
              <a:rPr lang="ar-SA" sz="5400" b="1" dirty="0" smtClean="0"/>
              <a:t>تخطيط الخدمات </a:t>
            </a:r>
            <a:r>
              <a:rPr lang="ar-SA" sz="5400" b="1" dirty="0" smtClean="0"/>
              <a:t>المدرسية</a:t>
            </a:r>
            <a:endParaRPr lang="en-US" sz="4400"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16</a:t>
            </a:fld>
            <a:endParaRPr lang="en-US" dirty="0"/>
          </a:p>
        </p:txBody>
      </p:sp>
      <p:sp>
        <p:nvSpPr>
          <p:cNvPr id="3" name="Rectangle 2"/>
          <p:cNvSpPr/>
          <p:nvPr/>
        </p:nvSpPr>
        <p:spPr>
          <a:xfrm>
            <a:off x="304800" y="228600"/>
            <a:ext cx="8458200" cy="6247864"/>
          </a:xfrm>
          <a:prstGeom prst="rect">
            <a:avLst/>
          </a:prstGeom>
        </p:spPr>
        <p:txBody>
          <a:bodyPr wrap="square">
            <a:spAutoFit/>
          </a:bodyPr>
          <a:lstStyle/>
          <a:p>
            <a:pPr algn="just"/>
            <a:r>
              <a:rPr lang="ar-SA" sz="3600" b="1" dirty="0" smtClean="0"/>
              <a:t> </a:t>
            </a:r>
            <a:r>
              <a:rPr lang="ar-SA" sz="4000" b="1" dirty="0" smtClean="0">
                <a:cs typeface="+mj-cs"/>
              </a:rPr>
              <a:t>تعد الخدمات </a:t>
            </a:r>
            <a:r>
              <a:rPr lang="ar-SA" sz="4000" b="1" dirty="0" smtClean="0">
                <a:cs typeface="+mj-cs"/>
              </a:rPr>
              <a:t>المدرسية </a:t>
            </a:r>
            <a:r>
              <a:rPr lang="ar-SA" sz="4000" b="1" dirty="0" smtClean="0">
                <a:cs typeface="+mj-cs"/>
              </a:rPr>
              <a:t>إحدى الدعائم الرئيسية للعملية التعليمية ، والتي تحرص الجامعات على  تقديمها للطلاب ، كما تعمل علي توفير مصادر لتمويلها .                                                    </a:t>
            </a:r>
          </a:p>
          <a:p>
            <a:pPr algn="r"/>
            <a:r>
              <a:rPr lang="ar-SA" sz="4000" b="1" dirty="0" smtClean="0">
                <a:cs typeface="+mj-cs"/>
              </a:rPr>
              <a:t>وتقوم هذه الخدمات التعليمية– أو هكذا يجب أن تقوم – علي خطة واضحة تبرز نقاط القوة والضعف ومكامن الفرص والمحاذير والمخاطر في الإشكاليات المؤثرة علي جودة التعليم </a:t>
            </a:r>
            <a:r>
              <a:rPr lang="ar-SA" sz="4000" b="1" dirty="0" smtClean="0">
                <a:cs typeface="+mj-cs"/>
              </a:rPr>
              <a:t>سواءً </a:t>
            </a:r>
            <a:r>
              <a:rPr lang="ar-SA" sz="4000" b="1" dirty="0" smtClean="0">
                <a:cs typeface="+mj-cs"/>
              </a:rPr>
              <a:t>ما يتصل بخدمات تتصل ببيئة التعلم والتعليم ، </a:t>
            </a:r>
            <a:r>
              <a:rPr lang="ar-SA" sz="4000" b="1" dirty="0" smtClean="0">
                <a:cs typeface="+mj-cs"/>
              </a:rPr>
              <a:t>وخدمة  </a:t>
            </a:r>
            <a:r>
              <a:rPr lang="ar-SA" sz="4000" b="1" dirty="0" smtClean="0">
                <a:cs typeface="+mj-cs"/>
              </a:rPr>
              <a:t>المجتمع وفرص العمل وغيرها .</a:t>
            </a:r>
            <a:endParaRPr lang="en-US" sz="4000"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17</a:t>
            </a:fld>
            <a:endParaRPr lang="en-US" dirty="0"/>
          </a:p>
        </p:txBody>
      </p:sp>
      <p:sp>
        <p:nvSpPr>
          <p:cNvPr id="3" name="Rectangle 2"/>
          <p:cNvSpPr/>
          <p:nvPr/>
        </p:nvSpPr>
        <p:spPr>
          <a:xfrm>
            <a:off x="228600" y="304800"/>
            <a:ext cx="8610600" cy="6247864"/>
          </a:xfrm>
          <a:prstGeom prst="rect">
            <a:avLst/>
          </a:prstGeom>
        </p:spPr>
        <p:txBody>
          <a:bodyPr wrap="square">
            <a:spAutoFit/>
          </a:bodyPr>
          <a:lstStyle/>
          <a:p>
            <a:pPr algn="justLow"/>
            <a:r>
              <a:rPr lang="ar-SA" sz="4000" b="1" dirty="0" smtClean="0">
                <a:cs typeface="+mj-cs"/>
              </a:rPr>
              <a:t> ولتخطيط الخدمات </a:t>
            </a:r>
            <a:r>
              <a:rPr lang="ar-SA" sz="4000" b="1" dirty="0" smtClean="0">
                <a:cs typeface="+mj-cs"/>
              </a:rPr>
              <a:t>المدرسية دواعي </a:t>
            </a:r>
            <a:r>
              <a:rPr lang="ar-SA" sz="4000" b="1" dirty="0" smtClean="0">
                <a:cs typeface="+mj-cs"/>
              </a:rPr>
              <a:t>ومبررات عديدة منها ضرورة التوزيع </a:t>
            </a:r>
            <a:r>
              <a:rPr lang="ar-SA" sz="4000" b="1" dirty="0" smtClean="0">
                <a:cs typeface="+mj-cs"/>
              </a:rPr>
              <a:t>العادل(حاليا </a:t>
            </a:r>
            <a:r>
              <a:rPr lang="ar-SA" sz="4000" b="1" dirty="0" smtClean="0">
                <a:cs typeface="+mj-cs"/>
              </a:rPr>
              <a:t>ومستقبلا ) لهذه الخدمات بين طلاب الأقسام المختلفة بالتعليم الجامعي  كما أن النمو الطلابي بالتعليم الجامعي يتطلب ضرورة التخطيط لمثل هذه الخدمات </a:t>
            </a:r>
            <a:r>
              <a:rPr lang="ar-SA" sz="4000" b="1" dirty="0" smtClean="0">
                <a:cs typeface="+mj-cs"/>
              </a:rPr>
              <a:t>المدرسية </a:t>
            </a:r>
            <a:r>
              <a:rPr lang="ar-SA" sz="4000" b="1" dirty="0" smtClean="0">
                <a:cs typeface="+mj-cs"/>
              </a:rPr>
              <a:t>المقدمة للطلاب، كما يفيد ا</a:t>
            </a:r>
            <a:r>
              <a:rPr lang="ar-SA" sz="4000" b="1" dirty="0" smtClean="0"/>
              <a:t>لتخطيط للخدمات </a:t>
            </a:r>
            <a:r>
              <a:rPr lang="ar-SA" sz="4000" b="1" dirty="0" smtClean="0"/>
              <a:t>المدرسية </a:t>
            </a:r>
            <a:r>
              <a:rPr lang="ar-SA" sz="4000" b="1" dirty="0" smtClean="0">
                <a:cs typeface="+mj-cs"/>
              </a:rPr>
              <a:t>فى </a:t>
            </a:r>
            <a:r>
              <a:rPr lang="ar-SA" sz="4000" b="1" dirty="0" smtClean="0">
                <a:cs typeface="+mj-cs"/>
              </a:rPr>
              <a:t>تقدير التوقعات المستقبلية الخاصة بالإمكانات المادية اللازمة لتحقيق أهداف الخطط </a:t>
            </a:r>
            <a:r>
              <a:rPr lang="ar-SA" sz="4000" b="1" dirty="0" smtClean="0">
                <a:cs typeface="+mj-cs"/>
              </a:rPr>
              <a:t>المدرسية في   </a:t>
            </a:r>
            <a:r>
              <a:rPr lang="ar-SA" sz="4000" b="1" dirty="0" smtClean="0">
                <a:cs typeface="+mj-cs"/>
              </a:rPr>
              <a:t>مجال خدماتها الطلابية.                                    </a:t>
            </a:r>
            <a:endParaRPr lang="en-US"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18</a:t>
            </a:fld>
            <a:endParaRPr lang="en-US" dirty="0"/>
          </a:p>
        </p:txBody>
      </p:sp>
      <p:sp>
        <p:nvSpPr>
          <p:cNvPr id="3" name="Rectangle 2"/>
          <p:cNvSpPr/>
          <p:nvPr/>
        </p:nvSpPr>
        <p:spPr>
          <a:xfrm>
            <a:off x="381000" y="838199"/>
            <a:ext cx="8305801" cy="3785652"/>
          </a:xfrm>
          <a:prstGeom prst="rect">
            <a:avLst/>
          </a:prstGeom>
        </p:spPr>
        <p:txBody>
          <a:bodyPr wrap="square">
            <a:spAutoFit/>
          </a:bodyPr>
          <a:lstStyle/>
          <a:p>
            <a:pPr algn="just"/>
            <a:r>
              <a:rPr lang="ar-SA" b="1" dirty="0" smtClean="0"/>
              <a:t> </a:t>
            </a:r>
            <a:r>
              <a:rPr lang="ar-SA" sz="4000" b="1" dirty="0" smtClean="0">
                <a:cs typeface="+mj-cs"/>
              </a:rPr>
              <a:t>ومن مرتكزات  التخطيط  الجيد في مجال الخدمات </a:t>
            </a:r>
            <a:r>
              <a:rPr lang="ar-SA" sz="4000" b="1" dirty="0" smtClean="0">
                <a:cs typeface="+mj-cs"/>
              </a:rPr>
              <a:t>المدرسية معرفة </a:t>
            </a:r>
            <a:r>
              <a:rPr lang="ar-SA" sz="4000" b="1" dirty="0" smtClean="0">
                <a:cs typeface="+mj-cs"/>
              </a:rPr>
              <a:t>الوضع الراهن للخدمات </a:t>
            </a:r>
            <a:r>
              <a:rPr lang="ar-SA" sz="4000" b="1" dirty="0" smtClean="0">
                <a:cs typeface="+mj-cs"/>
              </a:rPr>
              <a:t>المدرسية المقدمة </a:t>
            </a:r>
            <a:r>
              <a:rPr lang="ar-SA" sz="4000" b="1" dirty="0" smtClean="0">
                <a:cs typeface="+mj-cs"/>
              </a:rPr>
              <a:t>لطلاب </a:t>
            </a:r>
            <a:r>
              <a:rPr lang="ar-SA" sz="4000" b="1" dirty="0" smtClean="0">
                <a:cs typeface="+mj-cs"/>
              </a:rPr>
              <a:t>المدرسة </a:t>
            </a:r>
            <a:r>
              <a:rPr lang="ar-SA" sz="4000" b="1" dirty="0" smtClean="0">
                <a:cs typeface="+mj-cs"/>
              </a:rPr>
              <a:t>وتشخيصها وتحديد جوانب القوة والضعف فيها ومداخل تمويلها . كما أن تقديم الخدمات التعليمية المتميزة تحتاج إلي موارد مالية </a:t>
            </a:r>
            <a:r>
              <a:rPr lang="ar-SA" sz="4000" b="1" dirty="0" smtClean="0">
                <a:cs typeface="+mj-cs"/>
              </a:rPr>
              <a:t>.                                               </a:t>
            </a:r>
            <a:endParaRPr lang="en-US" sz="4000" dirty="0" smtClean="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19</a:t>
            </a:fld>
            <a:endParaRPr lang="en-US" dirty="0"/>
          </a:p>
        </p:txBody>
      </p:sp>
      <p:sp>
        <p:nvSpPr>
          <p:cNvPr id="3" name="Rectangle 2"/>
          <p:cNvSpPr/>
          <p:nvPr/>
        </p:nvSpPr>
        <p:spPr>
          <a:xfrm>
            <a:off x="457200" y="457200"/>
            <a:ext cx="8382000" cy="3170099"/>
          </a:xfrm>
          <a:prstGeom prst="rect">
            <a:avLst/>
          </a:prstGeom>
        </p:spPr>
        <p:txBody>
          <a:bodyPr wrap="square">
            <a:spAutoFit/>
          </a:bodyPr>
          <a:lstStyle/>
          <a:p>
            <a:pPr algn="r"/>
            <a:r>
              <a:rPr lang="ar-SA" sz="4000" b="1" dirty="0" smtClean="0">
                <a:cs typeface="+mj-cs"/>
              </a:rPr>
              <a:t>ومن ثم يلزم – أثناء وضع خطة أو ممارسة التخطيط هنا – التفكير في الموارد المالية والبشرية المتاحة حالياً والمنتظرة مستقبلاً ، وخلال هذا يتم التفكير في مقترحات يمكن من خلالها زيادة الموارد المالية اللازمة لتجويد الخدمات. </a:t>
            </a:r>
            <a:endParaRPr lang="en-US" sz="4000" dirty="0">
              <a:cs typeface="+mj-cs"/>
            </a:endParaRPr>
          </a:p>
        </p:txBody>
      </p:sp>
    </p:spTree>
  </p:cSld>
  <p:clrMapOvr>
    <a:masterClrMapping/>
  </p:clrMapOvr>
  <p:transition>
    <p:wipe dir="r"/>
    <p:sndAc>
      <p:stSnd>
        <p:snd r:embed="rId2" name="breeze.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381000"/>
            <a:ext cx="6324600" cy="3139321"/>
          </a:xfrm>
          <a:prstGeom prst="rect">
            <a:avLst/>
          </a:prstGeom>
        </p:spPr>
        <p:txBody>
          <a:bodyPr wrap="square">
            <a:spAutoFit/>
          </a:bodyPr>
          <a:lstStyle/>
          <a:p>
            <a:pPr algn="ctr"/>
            <a:r>
              <a:rPr lang="ar-SA" sz="6000" b="1" dirty="0" smtClean="0"/>
              <a:t>المحتويات</a:t>
            </a:r>
          </a:p>
          <a:p>
            <a:pPr algn="ctr"/>
            <a:endParaRPr lang="ar-SA" sz="4800" b="1" dirty="0" smtClean="0"/>
          </a:p>
          <a:p>
            <a:pPr algn="ctr"/>
            <a:endParaRPr lang="ar-SA" b="1" dirty="0"/>
          </a:p>
          <a:p>
            <a:pPr algn="ctr"/>
            <a:endParaRPr lang="ar-SA" b="1" dirty="0" smtClean="0"/>
          </a:p>
          <a:p>
            <a:pPr algn="ctr"/>
            <a:endParaRPr lang="ar-SA" b="1" dirty="0"/>
          </a:p>
          <a:p>
            <a:pPr algn="ctr"/>
            <a:endParaRPr lang="ar-SA" b="1" dirty="0" smtClean="0"/>
          </a:p>
          <a:p>
            <a:pPr algn="ctr"/>
            <a:endParaRPr lang="en-US" dirty="0"/>
          </a:p>
        </p:txBody>
      </p:sp>
      <p:sp>
        <p:nvSpPr>
          <p:cNvPr id="4" name="Rectangle 3"/>
          <p:cNvSpPr/>
          <p:nvPr/>
        </p:nvSpPr>
        <p:spPr>
          <a:xfrm rot="10800000" flipV="1">
            <a:off x="838196" y="1594501"/>
            <a:ext cx="6934204" cy="707886"/>
          </a:xfrm>
          <a:prstGeom prst="rect">
            <a:avLst/>
          </a:prstGeom>
        </p:spPr>
        <p:txBody>
          <a:bodyPr wrap="square">
            <a:spAutoFit/>
          </a:bodyPr>
          <a:lstStyle/>
          <a:p>
            <a:pPr algn="r"/>
            <a:r>
              <a:rPr lang="ar-SA" sz="4000" b="1" dirty="0" smtClean="0"/>
              <a:t>1- تخطيط الأعمال الإدارية </a:t>
            </a:r>
            <a:r>
              <a:rPr lang="ar-SA" sz="4000" b="1" dirty="0" smtClean="0"/>
              <a:t>بالمدارس .</a:t>
            </a:r>
            <a:endParaRPr lang="en-US" sz="4000" dirty="0"/>
          </a:p>
        </p:txBody>
      </p:sp>
      <p:sp>
        <p:nvSpPr>
          <p:cNvPr id="5" name="Rectangle 4"/>
          <p:cNvSpPr/>
          <p:nvPr/>
        </p:nvSpPr>
        <p:spPr>
          <a:xfrm>
            <a:off x="914400" y="2133600"/>
            <a:ext cx="6934200" cy="1938992"/>
          </a:xfrm>
          <a:prstGeom prst="rect">
            <a:avLst/>
          </a:prstGeom>
        </p:spPr>
        <p:txBody>
          <a:bodyPr wrap="square">
            <a:spAutoFit/>
          </a:bodyPr>
          <a:lstStyle/>
          <a:p>
            <a:pPr algn="r">
              <a:lnSpc>
                <a:spcPct val="150000"/>
              </a:lnSpc>
            </a:pPr>
            <a:r>
              <a:rPr lang="ar-SA" sz="4000" b="1" dirty="0" smtClean="0"/>
              <a:t>2- تخطيط </a:t>
            </a:r>
            <a:r>
              <a:rPr lang="ar-SA" sz="4000" b="1" dirty="0" smtClean="0"/>
              <a:t>الأنشطة الطلابية .</a:t>
            </a:r>
            <a:endParaRPr lang="ar-SA" sz="4000" b="1" dirty="0" smtClean="0"/>
          </a:p>
          <a:p>
            <a:pPr algn="r">
              <a:lnSpc>
                <a:spcPct val="150000"/>
              </a:lnSpc>
            </a:pPr>
            <a:r>
              <a:rPr lang="ar-SA" sz="4000" b="1" dirty="0" smtClean="0"/>
              <a:t>3- تخطيط </a:t>
            </a:r>
            <a:r>
              <a:rPr lang="ar-SA" sz="4000" b="1" dirty="0" smtClean="0"/>
              <a:t>الخدمات التعليمية .</a:t>
            </a:r>
            <a:endParaRPr lang="en-US" sz="4000" dirty="0"/>
          </a:p>
        </p:txBody>
      </p:sp>
      <p:sp>
        <p:nvSpPr>
          <p:cNvPr id="6" name="Rectangle 5"/>
          <p:cNvSpPr/>
          <p:nvPr/>
        </p:nvSpPr>
        <p:spPr>
          <a:xfrm>
            <a:off x="533400" y="3810000"/>
            <a:ext cx="7315200" cy="1938992"/>
          </a:xfrm>
          <a:prstGeom prst="rect">
            <a:avLst/>
          </a:prstGeom>
        </p:spPr>
        <p:txBody>
          <a:bodyPr wrap="square">
            <a:spAutoFit/>
          </a:bodyPr>
          <a:lstStyle/>
          <a:p>
            <a:pPr algn="r">
              <a:lnSpc>
                <a:spcPct val="150000"/>
              </a:lnSpc>
            </a:pPr>
            <a:r>
              <a:rPr lang="ar-SA" sz="4000" b="1" dirty="0" smtClean="0"/>
              <a:t>4- تخطيط المباني التعليمية . </a:t>
            </a:r>
          </a:p>
          <a:p>
            <a:pPr algn="r">
              <a:lnSpc>
                <a:spcPct val="150000"/>
              </a:lnSpc>
            </a:pPr>
            <a:r>
              <a:rPr lang="ar-SA" sz="4000" b="1" dirty="0" smtClean="0"/>
              <a:t>5- الأنموذج المقترح .</a:t>
            </a:r>
            <a:endParaRPr lang="en-US" sz="4000" dirty="0"/>
          </a:p>
        </p:txBody>
      </p:sp>
      <p:sp>
        <p:nvSpPr>
          <p:cNvPr id="7" name="Slide Number Placeholder 6"/>
          <p:cNvSpPr>
            <a:spLocks noGrp="1"/>
          </p:cNvSpPr>
          <p:nvPr>
            <p:ph type="sldNum" sz="quarter" idx="12"/>
          </p:nvPr>
        </p:nvSpPr>
        <p:spPr/>
        <p:txBody>
          <a:bodyPr/>
          <a:lstStyle/>
          <a:p>
            <a:fld id="{2D249996-CCDD-4CEB-BD7A-9EC79882125C}" type="slidenum">
              <a:rPr lang="en-US" smtClean="0"/>
              <a:pPr/>
              <a:t>2</a:t>
            </a:fld>
            <a:endParaRPr lang="en-US"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20</a:t>
            </a:fld>
            <a:endParaRPr lang="en-US" dirty="0"/>
          </a:p>
        </p:txBody>
      </p:sp>
      <p:sp>
        <p:nvSpPr>
          <p:cNvPr id="3" name="Rectangle 2"/>
          <p:cNvSpPr/>
          <p:nvPr/>
        </p:nvSpPr>
        <p:spPr>
          <a:xfrm>
            <a:off x="228600" y="304801"/>
            <a:ext cx="8610600" cy="2092881"/>
          </a:xfrm>
          <a:prstGeom prst="rect">
            <a:avLst/>
          </a:prstGeom>
        </p:spPr>
        <p:txBody>
          <a:bodyPr wrap="square">
            <a:spAutoFit/>
          </a:bodyPr>
          <a:lstStyle/>
          <a:p>
            <a:pPr algn="r" rtl="1"/>
            <a:r>
              <a:rPr lang="ar-SA" sz="4000" b="1" dirty="0" smtClean="0">
                <a:cs typeface="+mj-cs"/>
              </a:rPr>
              <a:t>  </a:t>
            </a:r>
            <a:r>
              <a:rPr lang="ar-SA" sz="3600" b="1" dirty="0" smtClean="0">
                <a:cs typeface="+mj-cs"/>
              </a:rPr>
              <a:t>كما تتضمن الخدمات الطلابية مستقبلاً  خدمات الأساسية كخدمات الاتصال الشبكي السلكي واللاسلكي ، وخدمات الاتصال المرئي (</a:t>
            </a:r>
            <a:r>
              <a:rPr lang="en-US" sz="3600" b="1" dirty="0" smtClean="0">
                <a:cs typeface="+mj-cs"/>
              </a:rPr>
              <a:t>Video Conferencing</a:t>
            </a:r>
            <a:r>
              <a:rPr lang="ar-SA" sz="3600" b="1" dirty="0" smtClean="0">
                <a:cs typeface="+mj-cs"/>
              </a:rPr>
              <a:t>) .</a:t>
            </a:r>
          </a:p>
          <a:p>
            <a:pPr algn="r" rtl="1"/>
            <a:endParaRPr lang="en-US" dirty="0"/>
          </a:p>
        </p:txBody>
      </p:sp>
      <p:sp>
        <p:nvSpPr>
          <p:cNvPr id="4" name="Rectangle 3"/>
          <p:cNvSpPr/>
          <p:nvPr/>
        </p:nvSpPr>
        <p:spPr>
          <a:xfrm>
            <a:off x="228600" y="1981200"/>
            <a:ext cx="8534400" cy="4676715"/>
          </a:xfrm>
          <a:prstGeom prst="rect">
            <a:avLst/>
          </a:prstGeom>
        </p:spPr>
        <p:txBody>
          <a:bodyPr wrap="square">
            <a:spAutoFit/>
          </a:bodyPr>
          <a:lstStyle/>
          <a:p>
            <a:pPr algn="justLow" rtl="1"/>
            <a:r>
              <a:rPr lang="ar-SA" sz="3600" b="1" dirty="0" smtClean="0">
                <a:cs typeface="+mj-cs"/>
              </a:rPr>
              <a:t>وهناك خدمات تكاملية – ضمن الخدمات الطلابية-  كخدمات البطاقات الذكية ، وأنظمة الدخول والخروج، وأنظمة المراقبة الأمنية، وأنظمة الاتصال الرقمي (</a:t>
            </a:r>
            <a:r>
              <a:rPr lang="en-US" sz="3600" b="1" dirty="0" smtClean="0">
                <a:cs typeface="+mj-cs"/>
              </a:rPr>
              <a:t>IP Telephony</a:t>
            </a:r>
            <a:r>
              <a:rPr lang="ar-SA" sz="3600" b="1" dirty="0" smtClean="0">
                <a:cs typeface="+mj-cs"/>
              </a:rPr>
              <a:t>)، ونظام الحضور والانصراف الآلي (</a:t>
            </a:r>
            <a:r>
              <a:rPr lang="en-US" sz="3600" b="1" dirty="0" smtClean="0">
                <a:cs typeface="+mj-cs"/>
              </a:rPr>
              <a:t>E-Attendance</a:t>
            </a:r>
            <a:r>
              <a:rPr lang="ar-SA" sz="3600" b="1" dirty="0" smtClean="0">
                <a:cs typeface="+mj-cs"/>
              </a:rPr>
              <a:t>)، والعديد من الأنظمة الإلكترونية التكاملية الأخرى التي يلزم التخطيط لها من الآن من أجل تضمينها في الخدمات الطلابية في المستقبل .</a:t>
            </a:r>
            <a:br>
              <a:rPr lang="ar-SA" sz="3600" b="1" dirty="0" smtClean="0">
                <a:cs typeface="+mj-cs"/>
              </a:rPr>
            </a:br>
            <a:endParaRPr lang="en-US" sz="3600"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21</a:t>
            </a:fld>
            <a:endParaRPr lang="en-US" dirty="0"/>
          </a:p>
        </p:txBody>
      </p:sp>
      <p:sp>
        <p:nvSpPr>
          <p:cNvPr id="45057" name="Rectangle 1"/>
          <p:cNvSpPr>
            <a:spLocks noChangeArrowheads="1"/>
          </p:cNvSpPr>
          <p:nvPr/>
        </p:nvSpPr>
        <p:spPr bwMode="auto">
          <a:xfrm>
            <a:off x="228600" y="609600"/>
            <a:ext cx="8686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effectLst/>
                <a:latin typeface="Verdana" pitchFamily="34" charset="0"/>
                <a:ea typeface="Times New Roman" pitchFamily="18" charset="0"/>
                <a:cs typeface="+mj-cs"/>
              </a:rPr>
              <a:t> ومن ضمن الخدمات </a:t>
            </a:r>
            <a:r>
              <a:rPr kumimoji="0" lang="ar-SA" sz="3600" b="1" i="0" u="none" strike="noStrike" cap="none" normalizeH="0" baseline="0" dirty="0" smtClean="0">
                <a:ln>
                  <a:noFill/>
                </a:ln>
                <a:effectLst/>
                <a:latin typeface="Verdana" pitchFamily="34" charset="0"/>
                <a:ea typeface="Times New Roman" pitchFamily="18" charset="0"/>
                <a:cs typeface="+mj-cs"/>
              </a:rPr>
              <a:t>المدرسية في </a:t>
            </a:r>
            <a:r>
              <a:rPr kumimoji="0" lang="ar-SA" sz="3600" b="1" i="0" u="none" strike="noStrike" cap="none" normalizeH="0" baseline="0" dirty="0" smtClean="0">
                <a:ln>
                  <a:noFill/>
                </a:ln>
                <a:effectLst/>
                <a:latin typeface="Verdana" pitchFamily="34" charset="0"/>
                <a:ea typeface="Times New Roman" pitchFamily="18" charset="0"/>
                <a:cs typeface="+mj-cs"/>
              </a:rPr>
              <a:t>جوانب العملية التعليمية ما أصطلح علي تسميته بالفصول الذكية بالتعليم الجامعي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effectLst/>
                <a:latin typeface="Verdana" pitchFamily="34" charset="0"/>
                <a:ea typeface="Times New Roman" pitchFamily="18" charset="0"/>
                <a:cs typeface="+mj-cs"/>
              </a:rPr>
              <a:t>(</a:t>
            </a:r>
            <a:r>
              <a:rPr kumimoji="0" lang="en-US" sz="3200" b="1" i="0" u="none" strike="noStrike" cap="none" normalizeH="0" baseline="0" dirty="0" smtClean="0">
                <a:ln>
                  <a:noFill/>
                </a:ln>
                <a:effectLst/>
                <a:latin typeface="Verdana" pitchFamily="34" charset="0"/>
                <a:ea typeface="Times New Roman" pitchFamily="18" charset="0"/>
                <a:cs typeface="+mj-cs"/>
              </a:rPr>
              <a:t> Smart Classrooms </a:t>
            </a:r>
            <a:r>
              <a:rPr kumimoji="0" lang="ar-SA" sz="3200" b="1" i="0" u="none" strike="noStrike" cap="none" normalizeH="0" baseline="0" dirty="0" smtClean="0">
                <a:ln>
                  <a:noFill/>
                </a:ln>
                <a:effectLst/>
                <a:latin typeface="Verdana" pitchFamily="34" charset="0"/>
                <a:ea typeface="Times New Roman" pitchFamily="18" charset="0"/>
                <a:cs typeface="+mj-cs"/>
              </a:rPr>
              <a:t>)</a:t>
            </a:r>
            <a:r>
              <a:rPr kumimoji="0" lang="en-US" sz="3200" b="1" i="0" u="none" strike="noStrike" cap="none" normalizeH="0" baseline="0" dirty="0" smtClean="0">
                <a:ln>
                  <a:noFill/>
                </a:ln>
                <a:effectLst/>
                <a:latin typeface="Verdana" pitchFamily="34" charset="0"/>
                <a:ea typeface="Times New Roman" pitchFamily="18" charset="0"/>
                <a:cs typeface="+mj-cs"/>
              </a:rPr>
              <a:t> </a:t>
            </a:r>
            <a:r>
              <a:rPr kumimoji="0" lang="ar-SA" sz="3200" b="1" i="0" u="none" strike="noStrike" cap="none" normalizeH="0" baseline="0" dirty="0" smtClean="0">
                <a:ln>
                  <a:noFill/>
                </a:ln>
                <a:effectLst/>
                <a:latin typeface="Verdana" pitchFamily="34" charset="0"/>
                <a:ea typeface="Times New Roman" pitchFamily="18" charset="0"/>
                <a:cs typeface="+mj-cs"/>
              </a:rPr>
              <a:t>، </a:t>
            </a:r>
            <a:r>
              <a:rPr kumimoji="0" lang="ar-SA" sz="3600" b="1" i="0" u="none" strike="noStrike" cap="none" normalizeH="0" baseline="0" dirty="0" smtClean="0">
                <a:ln>
                  <a:noFill/>
                </a:ln>
                <a:effectLst/>
                <a:latin typeface="Verdana" pitchFamily="34" charset="0"/>
                <a:ea typeface="Times New Roman" pitchFamily="18" charset="0"/>
                <a:cs typeface="+mj-cs"/>
              </a:rPr>
              <a:t>وتصوير المحاضرات وإعادة بثها عند الطلب (</a:t>
            </a:r>
            <a:r>
              <a:rPr kumimoji="0" lang="en-US" sz="3600" b="1" i="0" u="none" strike="noStrike" cap="none" normalizeH="0" baseline="0" dirty="0" smtClean="0">
                <a:ln>
                  <a:noFill/>
                </a:ln>
                <a:effectLst/>
                <a:latin typeface="Verdana" pitchFamily="34" charset="0"/>
                <a:ea typeface="Times New Roman" pitchFamily="18" charset="0"/>
                <a:cs typeface="+mj-cs"/>
              </a:rPr>
              <a:t>VOD</a:t>
            </a:r>
            <a:r>
              <a:rPr kumimoji="0" lang="ar-SA" sz="3600" b="1" i="0" u="none" strike="noStrike" cap="none" normalizeH="0" baseline="0" dirty="0" smtClean="0">
                <a:ln>
                  <a:noFill/>
                </a:ln>
                <a:effectLst/>
                <a:latin typeface="Verdana" pitchFamily="34" charset="0"/>
                <a:ea typeface="Times New Roman" pitchFamily="18" charset="0"/>
                <a:cs typeface="+mj-cs"/>
              </a:rPr>
              <a:t>)، والتعليم عن بعد، والتعليم الإلكتروني (</a:t>
            </a:r>
            <a:r>
              <a:rPr kumimoji="0" lang="en-US" sz="3600" b="1" i="0" u="none" strike="noStrike" cap="none" normalizeH="0" baseline="0" dirty="0" smtClean="0">
                <a:ln>
                  <a:noFill/>
                </a:ln>
                <a:effectLst/>
                <a:latin typeface="Verdana" pitchFamily="34" charset="0"/>
                <a:ea typeface="Times New Roman" pitchFamily="18" charset="0"/>
                <a:cs typeface="+mj-cs"/>
              </a:rPr>
              <a:t>E-Learning</a:t>
            </a:r>
            <a:r>
              <a:rPr kumimoji="0" lang="ar-SA" sz="3600" b="1" i="0" u="none" strike="noStrike" cap="none" normalizeH="0" baseline="0" dirty="0" smtClean="0">
                <a:ln>
                  <a:noFill/>
                </a:ln>
                <a:effectLst/>
                <a:latin typeface="Verdana" pitchFamily="34" charset="0"/>
                <a:ea typeface="Times New Roman" pitchFamily="18" charset="0"/>
                <a:cs typeface="+mj-cs"/>
              </a:rPr>
              <a:t>)، والمكتبات الرقمية (</a:t>
            </a:r>
            <a:r>
              <a:rPr kumimoji="0" lang="en-US" sz="3600" b="1" i="0" u="none" strike="noStrike" cap="none" normalizeH="0" baseline="0" dirty="0" smtClean="0">
                <a:ln>
                  <a:noFill/>
                </a:ln>
                <a:effectLst/>
                <a:latin typeface="Verdana" pitchFamily="34" charset="0"/>
                <a:ea typeface="Times New Roman" pitchFamily="18" charset="0"/>
                <a:cs typeface="+mj-cs"/>
              </a:rPr>
              <a:t>E-Library</a:t>
            </a:r>
            <a:r>
              <a:rPr kumimoji="0" lang="ar-SA" sz="3600" b="1" i="0" u="none" strike="noStrike" cap="none" normalizeH="0" baseline="0" dirty="0" smtClean="0">
                <a:ln>
                  <a:noFill/>
                </a:ln>
                <a:effectLst/>
                <a:latin typeface="Verdana" pitchFamily="34" charset="0"/>
                <a:ea typeface="Times New Roman" pitchFamily="18" charset="0"/>
                <a:cs typeface="+mj-cs"/>
              </a:rPr>
              <a:t>).​</a:t>
            </a:r>
            <a:endParaRPr kumimoji="0" lang="en-US" sz="3600" b="1" i="0" u="none" strike="noStrike" cap="none" normalizeH="0" baseline="0" dirty="0" smtClean="0">
              <a:ln>
                <a:noFill/>
              </a:ln>
              <a:effectLst/>
              <a:latin typeface="Verdana" pitchFamily="34" charset="0"/>
              <a:ea typeface="Times New Roman" pitchFamily="18" charset="0"/>
              <a:cs typeface="+mj-cs"/>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Verdana" pitchFamily="34" charset="0"/>
                <a:ea typeface="Times New Roman" pitchFamily="18" charset="0"/>
                <a:cs typeface="+mj-cs"/>
              </a:rPr>
              <a:t> </a:t>
            </a:r>
            <a:r>
              <a:rPr kumimoji="0" lang="en-US" sz="3600" b="0" i="0" u="none" strike="noStrike" cap="none" normalizeH="0" baseline="0" dirty="0" smtClean="0">
                <a:ln>
                  <a:noFill/>
                </a:ln>
                <a:effectLst/>
                <a:latin typeface="Arial" pitchFamily="34" charset="0"/>
                <a:cs typeface="+mj-cs"/>
              </a:rPr>
              <a:t> </a:t>
            </a: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22</a:t>
            </a:fld>
            <a:endParaRPr lang="en-US" dirty="0"/>
          </a:p>
        </p:txBody>
      </p:sp>
      <p:sp>
        <p:nvSpPr>
          <p:cNvPr id="3" name="Rectangle 2"/>
          <p:cNvSpPr/>
          <p:nvPr/>
        </p:nvSpPr>
        <p:spPr>
          <a:xfrm>
            <a:off x="1371600" y="2438400"/>
            <a:ext cx="6096000" cy="923330"/>
          </a:xfrm>
          <a:prstGeom prst="rect">
            <a:avLst/>
          </a:prstGeom>
        </p:spPr>
        <p:txBody>
          <a:bodyPr wrap="square">
            <a:spAutoFit/>
          </a:bodyPr>
          <a:lstStyle/>
          <a:p>
            <a:pPr algn="ctr"/>
            <a:r>
              <a:rPr lang="ar-SA" sz="5400" b="1" dirty="0" smtClean="0">
                <a:cs typeface="+mj-cs"/>
              </a:rPr>
              <a:t>تخطيط  المباني التعليمية </a:t>
            </a:r>
            <a:endParaRPr lang="en-US" sz="54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23</a:t>
            </a:fld>
            <a:endParaRPr lang="en-US" dirty="0"/>
          </a:p>
        </p:txBody>
      </p:sp>
      <p:sp>
        <p:nvSpPr>
          <p:cNvPr id="6" name="Rectangle 5"/>
          <p:cNvSpPr/>
          <p:nvPr/>
        </p:nvSpPr>
        <p:spPr>
          <a:xfrm>
            <a:off x="0" y="838201"/>
            <a:ext cx="8915400" cy="5632311"/>
          </a:xfrm>
          <a:prstGeom prst="rect">
            <a:avLst/>
          </a:prstGeom>
        </p:spPr>
        <p:txBody>
          <a:bodyPr wrap="square">
            <a:spAutoFit/>
          </a:bodyPr>
          <a:lstStyle/>
          <a:p>
            <a:pPr algn="r"/>
            <a:r>
              <a:rPr lang="ar-SA" b="1" dirty="0" smtClean="0"/>
              <a:t>     </a:t>
            </a:r>
            <a:r>
              <a:rPr lang="ar-SA" sz="4000" b="1" dirty="0" smtClean="0">
                <a:cs typeface="+mj-cs"/>
              </a:rPr>
              <a:t>تمثل المباني التعليمية جزءاً أساسياً في المنظومة التعليمية </a:t>
            </a:r>
            <a:r>
              <a:rPr lang="ar-SA" sz="4000" b="1" dirty="0" smtClean="0">
                <a:cs typeface="+mj-cs"/>
              </a:rPr>
              <a:t>المدرسية، </a:t>
            </a:r>
            <a:r>
              <a:rPr lang="ar-SA" sz="4000" b="1" dirty="0" smtClean="0">
                <a:cs typeface="+mj-cs"/>
              </a:rPr>
              <a:t>ويلزم أثناء التخطيط  للمباني التعليمية </a:t>
            </a:r>
            <a:r>
              <a:rPr lang="ar-SA" sz="4000" b="1" dirty="0" smtClean="0">
                <a:cs typeface="+mj-cs"/>
              </a:rPr>
              <a:t>المدرسية مراعاة </a:t>
            </a:r>
            <a:r>
              <a:rPr lang="ar-SA" sz="4000" b="1" dirty="0" smtClean="0">
                <a:cs typeface="+mj-cs"/>
              </a:rPr>
              <a:t>ما يلي :</a:t>
            </a:r>
          </a:p>
          <a:p>
            <a:pPr algn="r"/>
            <a:r>
              <a:rPr lang="ar-SA" sz="4000" b="1" dirty="0" smtClean="0">
                <a:cs typeface="+mj-cs"/>
              </a:rPr>
              <a:t> - المساحات الأرضية الواجب توافرها في المنشئات </a:t>
            </a:r>
            <a:r>
              <a:rPr lang="ar-SA" sz="4000" b="1" dirty="0" smtClean="0">
                <a:cs typeface="+mj-cs"/>
              </a:rPr>
              <a:t>المدرسية.</a:t>
            </a:r>
            <a:endParaRPr lang="ar-SA" sz="4000" b="1" dirty="0" smtClean="0">
              <a:cs typeface="+mj-cs"/>
            </a:endParaRPr>
          </a:p>
          <a:p>
            <a:pPr algn="r"/>
            <a:r>
              <a:rPr lang="ar-SA" sz="4000" b="1" dirty="0" smtClean="0">
                <a:cs typeface="+mj-cs"/>
              </a:rPr>
              <a:t> - الأماكن المخصصة لأعضاء هيئة التدريس والهيئة المعاونة والفنيين والعاملين . </a:t>
            </a:r>
          </a:p>
          <a:p>
            <a:pPr algn="r"/>
            <a:r>
              <a:rPr lang="ar-SA" sz="4000" b="1" dirty="0" smtClean="0">
                <a:cs typeface="+mj-cs"/>
              </a:rPr>
              <a:t> </a:t>
            </a:r>
          </a:p>
          <a:p>
            <a:pPr algn="r"/>
            <a:r>
              <a:rPr lang="ar-SA" sz="4000" b="1" dirty="0" smtClean="0">
                <a:cs typeface="+mj-cs"/>
              </a:rPr>
              <a:t>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24</a:t>
            </a:fld>
            <a:endParaRPr lang="en-US" dirty="0"/>
          </a:p>
        </p:txBody>
      </p:sp>
      <p:sp>
        <p:nvSpPr>
          <p:cNvPr id="3" name="Rectangle 2"/>
          <p:cNvSpPr/>
          <p:nvPr/>
        </p:nvSpPr>
        <p:spPr>
          <a:xfrm>
            <a:off x="228600" y="2286000"/>
            <a:ext cx="8610600" cy="3170099"/>
          </a:xfrm>
          <a:prstGeom prst="rect">
            <a:avLst/>
          </a:prstGeom>
        </p:spPr>
        <p:txBody>
          <a:bodyPr wrap="square">
            <a:spAutoFit/>
          </a:bodyPr>
          <a:lstStyle/>
          <a:p>
            <a:pPr algn="r"/>
            <a:r>
              <a:rPr lang="ar-SA" sz="4000" b="1" dirty="0" smtClean="0">
                <a:cs typeface="+mj-cs"/>
              </a:rPr>
              <a:t>-هناك شروط عامة وجب توافرها من حيث الأمن والسلامة للطلاب ولأعضاء هيئة التدريس وللعاملين </a:t>
            </a:r>
            <a:r>
              <a:rPr lang="ar-SA" sz="4000" b="1" dirty="0" smtClean="0">
                <a:cs typeface="+mj-cs"/>
              </a:rPr>
              <a:t>بالمدرسة.                                                     </a:t>
            </a:r>
            <a:endParaRPr lang="ar-SA" sz="4000" b="1" dirty="0" smtClean="0">
              <a:cs typeface="+mj-cs"/>
            </a:endParaRPr>
          </a:p>
          <a:p>
            <a:pPr algn="r"/>
            <a:r>
              <a:rPr lang="ar-SA" sz="4000" b="1" dirty="0" smtClean="0">
                <a:cs typeface="+mj-cs"/>
              </a:rPr>
              <a:t> - التجهيزات والتسهيلات المادية وشروط خاصة في المبني لتحقيق الأمن والسلامة لمتحدي الإعاقة </a:t>
            </a:r>
            <a:r>
              <a:rPr lang="ar-SA" sz="4000" b="1" dirty="0" smtClean="0"/>
              <a:t>.  </a:t>
            </a:r>
            <a:endParaRPr lang="en-US" sz="4000" dirty="0"/>
          </a:p>
        </p:txBody>
      </p:sp>
      <p:sp>
        <p:nvSpPr>
          <p:cNvPr id="4" name="Rectangle 3"/>
          <p:cNvSpPr/>
          <p:nvPr/>
        </p:nvSpPr>
        <p:spPr>
          <a:xfrm>
            <a:off x="533400" y="381000"/>
            <a:ext cx="8382000" cy="2554545"/>
          </a:xfrm>
          <a:prstGeom prst="rect">
            <a:avLst/>
          </a:prstGeom>
        </p:spPr>
        <p:txBody>
          <a:bodyPr wrap="square">
            <a:spAutoFit/>
          </a:bodyPr>
          <a:lstStyle/>
          <a:p>
            <a:pPr algn="just"/>
            <a:r>
              <a:rPr lang="ar-SA" sz="4000" b="1" dirty="0" smtClean="0">
                <a:cs typeface="+mj-cs"/>
              </a:rPr>
              <a:t>  -التجهيزات والتسهيلات المادية اللازمة لممارسة الأنشطة الطلابية ، إضافة إلي أماكن للمكتبات وأماكن أخري تُلبي متطلبات العملية التعليمية</a:t>
            </a:r>
            <a:r>
              <a:rPr lang="ar-SA" sz="4000" b="1" dirty="0" smtClean="0"/>
              <a:t> .                         </a:t>
            </a:r>
            <a:endParaRPr lang="en-US" sz="4000"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25</a:t>
            </a:fld>
            <a:endParaRPr lang="en-US" dirty="0"/>
          </a:p>
        </p:txBody>
      </p:sp>
      <p:sp>
        <p:nvSpPr>
          <p:cNvPr id="41987" name="Rectangle 3"/>
          <p:cNvSpPr>
            <a:spLocks noChangeArrowheads="1"/>
          </p:cNvSpPr>
          <p:nvPr/>
        </p:nvSpPr>
        <p:spPr bwMode="auto">
          <a:xfrm>
            <a:off x="381000" y="609600"/>
            <a:ext cx="8229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4000" b="1" u="none" strike="noStrike" cap="none" normalizeH="0" baseline="0" dirty="0" smtClean="0">
                <a:ln>
                  <a:noFill/>
                </a:ln>
                <a:effectLst/>
                <a:latin typeface="Calibri" pitchFamily="34" charset="0"/>
                <a:ea typeface="Times New Roman" pitchFamily="18" charset="0"/>
                <a:cs typeface="+mj-cs"/>
              </a:rPr>
              <a:t>- كما أن تخطيط  المباني التعليمية يتطلب تجويد إدارة مرافقها</a:t>
            </a:r>
            <a:r>
              <a:rPr kumimoji="0" lang="en-US" sz="4000" b="1" u="none" strike="noStrike" cap="none" normalizeH="0" baseline="0" dirty="0" smtClean="0">
                <a:ln>
                  <a:noFill/>
                </a:ln>
                <a:effectLst/>
                <a:latin typeface="Calibri" pitchFamily="34" charset="0"/>
                <a:ea typeface="Times New Roman" pitchFamily="18" charset="0"/>
                <a:cs typeface="+mj-cs"/>
              </a:rPr>
              <a:t> </a:t>
            </a:r>
            <a:r>
              <a:rPr kumimoji="0" lang="ar-SA" sz="4000" b="1" u="none" strike="noStrike" cap="none" normalizeH="0" baseline="0" dirty="0" smtClean="0">
                <a:ln>
                  <a:noFill/>
                </a:ln>
                <a:effectLst/>
                <a:latin typeface="Calibri" pitchFamily="34" charset="0"/>
                <a:ea typeface="Times New Roman" pitchFamily="18" charset="0"/>
                <a:cs typeface="+mj-cs"/>
              </a:rPr>
              <a:t>، ويأتي في المقام الأول  لهذا الجانب التخطيط لجوانب صيانة المباني التعليمية والساحات الرياضية الموجودة بها ، إضافة إلي الاهتمام بمراكز المؤتمرات وأجهزة التكييف وأمور السباكة ونظم الإضاءة وعمليات التنظيف.</a:t>
            </a:r>
          </a:p>
          <a:p>
            <a:pPr marL="0" marR="0" lvl="0" indent="0" algn="justLow" defTabSz="914400" rtl="1" eaLnBrk="1" fontAlgn="base" latinLnBrk="0" hangingPunct="1">
              <a:lnSpc>
                <a:spcPct val="100000"/>
              </a:lnSpc>
              <a:spcBef>
                <a:spcPct val="0"/>
              </a:spcBef>
              <a:spcAft>
                <a:spcPct val="0"/>
              </a:spcAft>
              <a:buClrTx/>
              <a:buSzTx/>
              <a:buFontTx/>
              <a:buNone/>
              <a:tabLst/>
            </a:pPr>
            <a:r>
              <a:rPr lang="ar-SA" sz="4000" b="1" dirty="0" smtClean="0">
                <a:latin typeface="Calibri" pitchFamily="34" charset="0"/>
                <a:ea typeface="Times New Roman" pitchFamily="18" charset="0"/>
                <a:cs typeface="+mj-cs"/>
              </a:rPr>
              <a:t>إن التخطيط الجيد لصيانة المباني التعليمية يمتد لعقود عديدة ، وعلي هذا النحو فإنها تمثل عملية مستمرة ومتطورة ومطلوبة باستمرار </a:t>
            </a:r>
            <a:r>
              <a:rPr lang="ar-SA" sz="4000" b="1" i="1" dirty="0" smtClean="0">
                <a:latin typeface="Calibri" pitchFamily="34" charset="0"/>
                <a:ea typeface="Times New Roman" pitchFamily="18" charset="0"/>
                <a:cs typeface="+mj-cs"/>
              </a:rPr>
              <a:t>.  </a:t>
            </a:r>
            <a:r>
              <a:rPr kumimoji="0" lang="ar-SA" sz="4000" b="1" i="1" u="none" strike="noStrike" cap="none" normalizeH="0" baseline="0" dirty="0" smtClean="0">
                <a:ln>
                  <a:noFill/>
                </a:ln>
                <a:effectLst/>
                <a:latin typeface="Calibri" pitchFamily="34" charset="0"/>
                <a:ea typeface="Times New Roman" pitchFamily="18" charset="0"/>
                <a:cs typeface="+mj-cs"/>
              </a:rPr>
              <a:t> </a:t>
            </a:r>
            <a:endParaRPr kumimoji="0" lang="ar-SA" sz="4000" b="0" i="0" u="none" strike="noStrike" cap="none" normalizeH="0" baseline="0" dirty="0" smtClean="0">
              <a:ln>
                <a:noFill/>
              </a:ln>
              <a:effectLst/>
              <a:latin typeface="Arial" pitchFamily="34" charset="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26</a:t>
            </a:fld>
            <a:endParaRPr lang="en-US" dirty="0"/>
          </a:p>
        </p:txBody>
      </p:sp>
      <p:sp>
        <p:nvSpPr>
          <p:cNvPr id="3" name="Rectangle 2"/>
          <p:cNvSpPr/>
          <p:nvPr/>
        </p:nvSpPr>
        <p:spPr>
          <a:xfrm>
            <a:off x="304801" y="914400"/>
            <a:ext cx="8610600" cy="3785652"/>
          </a:xfrm>
          <a:prstGeom prst="rect">
            <a:avLst/>
          </a:prstGeom>
        </p:spPr>
        <p:txBody>
          <a:bodyPr wrap="square">
            <a:spAutoFit/>
          </a:bodyPr>
          <a:lstStyle/>
          <a:p>
            <a:pPr algn="justLow"/>
            <a:r>
              <a:rPr lang="ar-SA" b="1" dirty="0" smtClean="0"/>
              <a:t> </a:t>
            </a:r>
            <a:r>
              <a:rPr lang="ar-SA" sz="4000" b="1" dirty="0" smtClean="0">
                <a:cs typeface="+mj-cs"/>
              </a:rPr>
              <a:t>وقد حان الوقت لتضمين ما يُسمي بالمدن </a:t>
            </a:r>
            <a:r>
              <a:rPr lang="ar-SA" sz="4000" b="1" dirty="0" smtClean="0">
                <a:cs typeface="+mj-cs"/>
              </a:rPr>
              <a:t>المدرسية الذكية </a:t>
            </a:r>
            <a:r>
              <a:rPr lang="ar-SA" sz="4000" b="1" dirty="0" smtClean="0">
                <a:cs typeface="+mj-cs"/>
              </a:rPr>
              <a:t>في جوانب  التخطيط  للمباني </a:t>
            </a:r>
            <a:r>
              <a:rPr lang="ar-SA" sz="4000" b="1" dirty="0" smtClean="0">
                <a:cs typeface="+mj-cs"/>
              </a:rPr>
              <a:t>المدرسية مستقبلاً </a:t>
            </a:r>
            <a:r>
              <a:rPr lang="ar-SA" sz="4000" b="1" dirty="0" smtClean="0">
                <a:cs typeface="+mj-cs"/>
              </a:rPr>
              <a:t>، فالمدن </a:t>
            </a:r>
            <a:r>
              <a:rPr lang="ar-SA" sz="4000" b="1" dirty="0" smtClean="0">
                <a:cs typeface="+mj-cs"/>
              </a:rPr>
              <a:t>المدرسية الذكية </a:t>
            </a:r>
            <a:r>
              <a:rPr lang="ar-SA" sz="4000" b="1" dirty="0" smtClean="0">
                <a:cs typeface="+mj-cs"/>
              </a:rPr>
              <a:t>هي مدن قائمة   علي أحدث التقنيات والتي تجعل لهذه التقنية الحديثة دوراً فعالاً في العملية التعليمية والبحثية من جهة ،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27</a:t>
            </a:fld>
            <a:endParaRPr lang="en-US" dirty="0"/>
          </a:p>
        </p:txBody>
      </p:sp>
      <p:sp>
        <p:nvSpPr>
          <p:cNvPr id="3" name="Rectangle 2"/>
          <p:cNvSpPr/>
          <p:nvPr/>
        </p:nvSpPr>
        <p:spPr>
          <a:xfrm>
            <a:off x="685800" y="457200"/>
            <a:ext cx="8077200" cy="3785652"/>
          </a:xfrm>
          <a:prstGeom prst="rect">
            <a:avLst/>
          </a:prstGeom>
        </p:spPr>
        <p:txBody>
          <a:bodyPr wrap="square">
            <a:spAutoFit/>
          </a:bodyPr>
          <a:lstStyle/>
          <a:p>
            <a:pPr algn="justLow"/>
            <a:r>
              <a:rPr lang="ar-SA" sz="4000" b="1" dirty="0" smtClean="0">
                <a:cs typeface="+mj-cs"/>
              </a:rPr>
              <a:t>وربط مختلف العمليات الإدارية والتعليمية من جهة أخرى مما يؤدي إلى رفع الإنتاجية والكفاءة لدى كافة مستخدمي المدينة المدرسية من طلاب وأعضاء هيئة تدريس وإداريين.                                    </a:t>
            </a:r>
          </a:p>
          <a:p>
            <a:pPr algn="r"/>
            <a:endParaRPr lang="en-US" sz="4000" dirty="0">
              <a:cs typeface="+mj-cs"/>
            </a:endParaRPr>
          </a:p>
        </p:txBody>
      </p:sp>
    </p:spTree>
  </p:cSld>
  <p:clrMapOvr>
    <a:masterClrMapping/>
  </p:clrMapOvr>
  <p:transition>
    <p:wipe dir="r"/>
    <p:sndAc>
      <p:stSnd>
        <p:snd r:embed="rId2" name="breeze.wav" builtIn="1"/>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28</a:t>
            </a:fld>
            <a:endParaRPr lang="en-US" dirty="0"/>
          </a:p>
        </p:txBody>
      </p:sp>
      <p:sp>
        <p:nvSpPr>
          <p:cNvPr id="3" name="Rectangle 2"/>
          <p:cNvSpPr/>
          <p:nvPr/>
        </p:nvSpPr>
        <p:spPr>
          <a:xfrm>
            <a:off x="304800" y="457200"/>
            <a:ext cx="8534400" cy="6247864"/>
          </a:xfrm>
          <a:prstGeom prst="rect">
            <a:avLst/>
          </a:prstGeom>
        </p:spPr>
        <p:txBody>
          <a:bodyPr wrap="square">
            <a:spAutoFit/>
          </a:bodyPr>
          <a:lstStyle/>
          <a:p>
            <a:pPr algn="justLow"/>
            <a:r>
              <a:rPr lang="ar-SA" sz="4000" b="1" dirty="0" smtClean="0">
                <a:cs typeface="+mj-cs"/>
              </a:rPr>
              <a:t>كما تتميز المدن </a:t>
            </a:r>
            <a:r>
              <a:rPr lang="ar-SA" sz="4000" b="1" dirty="0" smtClean="0">
                <a:cs typeface="+mj-cs"/>
              </a:rPr>
              <a:t>المدرسية الذكية </a:t>
            </a:r>
            <a:r>
              <a:rPr lang="ar-SA" sz="4000" b="1" dirty="0" smtClean="0">
                <a:cs typeface="+mj-cs"/>
              </a:rPr>
              <a:t>بسهولة وسرعة تجاوبها مع التطبيقات المثلى للتقنيات وأنظمة المعلومات ، كما أن تركيبة هذه المدن المتطورة تتيح للمستفيدين منها إمكانية التفاعل مع خدماتها بدرجة عالية ، أيضاً تعمل المدن </a:t>
            </a:r>
            <a:r>
              <a:rPr lang="ar-SA" sz="4000" b="1" dirty="0" smtClean="0">
                <a:cs typeface="+mj-cs"/>
              </a:rPr>
              <a:t>المدرسية الذكية </a:t>
            </a:r>
            <a:r>
              <a:rPr lang="ar-SA" sz="4000" b="1" dirty="0" smtClean="0">
                <a:cs typeface="+mj-cs"/>
              </a:rPr>
              <a:t>على توفير تكاليف التشغيل والطاقة وتوفر الاستخدام الأمثل للمصادر. إن فكرة المدن </a:t>
            </a:r>
            <a:r>
              <a:rPr lang="ar-SA" sz="4000" b="1" dirty="0" smtClean="0">
                <a:cs typeface="+mj-cs"/>
              </a:rPr>
              <a:t>المدرسية القائمة </a:t>
            </a:r>
            <a:r>
              <a:rPr lang="ar-SA" sz="4000" b="1" dirty="0" smtClean="0">
                <a:cs typeface="+mj-cs"/>
              </a:rPr>
              <a:t>إلى مدن ذكية لها عدة تطبيقات ، وتقدم العديد من الخدمات الطلابية .</a:t>
            </a:r>
            <a:br>
              <a:rPr lang="ar-SA" sz="4000" b="1" dirty="0" smtClean="0">
                <a:cs typeface="+mj-cs"/>
              </a:rPr>
            </a:br>
            <a:endParaRPr lang="en-US" sz="4000"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29</a:t>
            </a:fld>
            <a:endParaRPr lang="en-US" dirty="0"/>
          </a:p>
        </p:txBody>
      </p:sp>
      <p:sp>
        <p:nvSpPr>
          <p:cNvPr id="3" name="Rectangle 2"/>
          <p:cNvSpPr/>
          <p:nvPr/>
        </p:nvSpPr>
        <p:spPr>
          <a:xfrm>
            <a:off x="533400" y="1219200"/>
            <a:ext cx="8382000" cy="3600986"/>
          </a:xfrm>
          <a:prstGeom prst="rect">
            <a:avLst/>
          </a:prstGeom>
        </p:spPr>
        <p:txBody>
          <a:bodyPr wrap="square">
            <a:spAutoFit/>
          </a:bodyPr>
          <a:lstStyle/>
          <a:p>
            <a:pPr algn="r"/>
            <a:r>
              <a:rPr lang="ar-SA" sz="5400" b="1" dirty="0" smtClean="0">
                <a:cs typeface="+mj-cs"/>
              </a:rPr>
              <a:t>           الأنموذج </a:t>
            </a:r>
            <a:r>
              <a:rPr lang="ar-SA" sz="5400" b="1" dirty="0" smtClean="0">
                <a:cs typeface="+mj-cs"/>
              </a:rPr>
              <a:t>المقترح</a:t>
            </a:r>
            <a:endParaRPr lang="ar-SA" sz="5400" b="1" dirty="0" smtClean="0">
              <a:cs typeface="+mj-cs"/>
            </a:endParaRPr>
          </a:p>
          <a:p>
            <a:pPr algn="ctr"/>
            <a:r>
              <a:rPr lang="ar-SA" sz="5400" b="1" dirty="0" smtClean="0">
                <a:cs typeface="+mj-cs"/>
              </a:rPr>
              <a:t> للتخطيط  من أجل ضمان جودة </a:t>
            </a:r>
            <a:r>
              <a:rPr lang="ar-SA" sz="6000" b="1" dirty="0" smtClean="0">
                <a:cs typeface="+mj-cs"/>
              </a:rPr>
              <a:t>الأعمال الإدارية والأنشطة </a:t>
            </a:r>
          </a:p>
          <a:p>
            <a:pPr algn="ctr"/>
            <a:r>
              <a:rPr lang="ar-SA" sz="6000" b="1" dirty="0" smtClean="0">
                <a:cs typeface="+mj-cs"/>
              </a:rPr>
              <a:t>والخدمات والمباني التعليمية  </a:t>
            </a:r>
            <a:endParaRPr lang="en-US" sz="6000"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a:t>
            </a:fld>
            <a:endParaRPr lang="en-US" dirty="0"/>
          </a:p>
        </p:txBody>
      </p:sp>
      <p:sp>
        <p:nvSpPr>
          <p:cNvPr id="3" name="Rectangle 2"/>
          <p:cNvSpPr/>
          <p:nvPr/>
        </p:nvSpPr>
        <p:spPr>
          <a:xfrm>
            <a:off x="304800" y="457198"/>
            <a:ext cx="8610600" cy="5139869"/>
          </a:xfrm>
          <a:prstGeom prst="rect">
            <a:avLst/>
          </a:prstGeom>
        </p:spPr>
        <p:txBody>
          <a:bodyPr wrap="square">
            <a:spAutoFit/>
          </a:bodyPr>
          <a:lstStyle/>
          <a:p>
            <a:pPr algn="ctr"/>
            <a:r>
              <a:rPr lang="ar-SA" sz="4800" b="1" dirty="0" smtClean="0"/>
              <a:t>            بداية نتساءل</a:t>
            </a:r>
            <a:r>
              <a:rPr lang="ar-SA" sz="4000" b="1" dirty="0" smtClean="0"/>
              <a:t> :                       </a:t>
            </a:r>
          </a:p>
          <a:p>
            <a:pPr algn="just"/>
            <a:r>
              <a:rPr lang="ar-SA" sz="4000" b="1" dirty="0" smtClean="0"/>
              <a:t> هل تطور مفهوم </a:t>
            </a:r>
            <a:r>
              <a:rPr lang="ar-SA" sz="4000" b="1" dirty="0" smtClean="0"/>
              <a:t>التعليم ومؤسساته </a:t>
            </a:r>
            <a:r>
              <a:rPr lang="ar-SA" sz="4000" b="1" dirty="0" smtClean="0"/>
              <a:t>عبر </a:t>
            </a:r>
            <a:r>
              <a:rPr lang="ar-SA" sz="4000" b="1" dirty="0" smtClean="0"/>
              <a:t>الزمن ؟ ، ومن ثم : هل تغيرت مفاهيم الأعمال الإدارية والأنشطة والخدمات والمباني التعليمية ؟،  وبمعني آخر : هل ظهرت أعمال إدارية معاصرة ، وأنشطة طلابية حديثة تتطلب وجود أنماطاً من مباني </a:t>
            </a:r>
            <a:r>
              <a:rPr lang="ar-SA" sz="4000" b="1" dirty="0" smtClean="0"/>
              <a:t>دراسية </a:t>
            </a:r>
            <a:r>
              <a:rPr lang="ar-SA" sz="4000" b="1" dirty="0" smtClean="0"/>
              <a:t>أخري  تتمايز عن المباني التعليمية المألوفة لدينا الآن ؟ </a:t>
            </a:r>
            <a:r>
              <a:rPr lang="ar-SA" sz="4000" b="1" dirty="0" smtClean="0"/>
              <a:t>.                                                  </a:t>
            </a:r>
            <a:endParaRPr lang="en-US" sz="4000" b="1"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30</a:t>
            </a:fld>
            <a:endParaRPr lang="en-US" dirty="0"/>
          </a:p>
        </p:txBody>
      </p:sp>
      <p:sp>
        <p:nvSpPr>
          <p:cNvPr id="3" name="Rectangle 2"/>
          <p:cNvSpPr/>
          <p:nvPr/>
        </p:nvSpPr>
        <p:spPr>
          <a:xfrm>
            <a:off x="304800" y="533400"/>
            <a:ext cx="8534400" cy="5632311"/>
          </a:xfrm>
          <a:prstGeom prst="rect">
            <a:avLst/>
          </a:prstGeom>
        </p:spPr>
        <p:txBody>
          <a:bodyPr wrap="square">
            <a:spAutoFit/>
          </a:bodyPr>
          <a:lstStyle/>
          <a:p>
            <a:pPr algn="just"/>
            <a:r>
              <a:rPr lang="ar-SA" sz="3600" b="1" dirty="0" smtClean="0"/>
              <a:t> إن المفهوم المعاصر </a:t>
            </a:r>
            <a:r>
              <a:rPr lang="ar-SA" sz="3600" b="1" dirty="0" smtClean="0"/>
              <a:t>للتعليم </a:t>
            </a:r>
            <a:r>
              <a:rPr lang="ar-SA" sz="3600" b="1" dirty="0" smtClean="0"/>
              <a:t>يري </a:t>
            </a:r>
            <a:r>
              <a:rPr lang="ar-SA" sz="3600" b="1" dirty="0" smtClean="0"/>
              <a:t>المدرسة </a:t>
            </a:r>
            <a:r>
              <a:rPr lang="ar-SA" sz="3600" b="1" dirty="0" smtClean="0"/>
              <a:t>لا توجد خارج النسيج الاجتماعي ، بل هي في داخله، مثلها مثل المؤسسات المجتمعية الأخرى ، </a:t>
            </a:r>
            <a:r>
              <a:rPr lang="ar-SA" sz="3600" b="1" dirty="0" smtClean="0"/>
              <a:t>فالمدرسة </a:t>
            </a:r>
            <a:r>
              <a:rPr lang="ar-SA" sz="3600" b="1" dirty="0" smtClean="0"/>
              <a:t>ما هي إلا تعبير عن العصر المتواجدة فيه ، وهي عامل مؤثر في  حاضر المجتمع، وفي مستقبله أيضاً. وبناءً علي هذا الأمر وجب التخطيط  لكافة الأعمال الإدارية والأنشطة والخدمات والمباني التعليمية في صورة عصرية تناسب المستجدات المجتمعية الآنية والمستقبلية ، كما يلزم -أثناء التخطيط - حساب تكلفة تجويد الفعاليات التالية :         </a:t>
            </a:r>
            <a:endParaRPr lang="en-US" sz="3600"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31</a:t>
            </a:fld>
            <a:endParaRPr lang="en-US" dirty="0"/>
          </a:p>
        </p:txBody>
      </p:sp>
      <p:sp>
        <p:nvSpPr>
          <p:cNvPr id="3" name="Rectangle 2"/>
          <p:cNvSpPr/>
          <p:nvPr/>
        </p:nvSpPr>
        <p:spPr>
          <a:xfrm>
            <a:off x="304800" y="838200"/>
            <a:ext cx="8458200" cy="1938992"/>
          </a:xfrm>
          <a:prstGeom prst="rect">
            <a:avLst/>
          </a:prstGeom>
        </p:spPr>
        <p:txBody>
          <a:bodyPr wrap="square">
            <a:spAutoFit/>
          </a:bodyPr>
          <a:lstStyle/>
          <a:p>
            <a:pPr algn="r" eaLnBrk="0" hangingPunct="0"/>
            <a:r>
              <a:rPr lang="ar-SA" sz="4000" b="1" dirty="0" smtClean="0">
                <a:cs typeface="+mj-cs"/>
              </a:rPr>
              <a:t>- جودة الأنشطة والبرامج المكملة للمنهج</a:t>
            </a:r>
          </a:p>
          <a:p>
            <a:pPr algn="r" eaLnBrk="0" hangingPunct="0"/>
            <a:r>
              <a:rPr lang="ar-SA" sz="4000" b="1" dirty="0" smtClean="0">
                <a:cs typeface="+mj-cs"/>
              </a:rPr>
              <a:t>- جودة الخدمات الطلابية </a:t>
            </a:r>
          </a:p>
          <a:p>
            <a:pPr algn="r" eaLnBrk="0" hangingPunct="0"/>
            <a:r>
              <a:rPr lang="ar-SA" sz="4000" b="1" dirty="0" smtClean="0">
                <a:cs typeface="+mj-cs"/>
              </a:rPr>
              <a:t>- جودة الخدمات الإدارية</a:t>
            </a:r>
            <a:endParaRPr lang="en-US" sz="4000" b="1" dirty="0">
              <a:cs typeface="+mj-cs"/>
            </a:endParaRPr>
          </a:p>
        </p:txBody>
      </p:sp>
      <p:sp>
        <p:nvSpPr>
          <p:cNvPr id="4" name="Rectangle 3"/>
          <p:cNvSpPr/>
          <p:nvPr/>
        </p:nvSpPr>
        <p:spPr>
          <a:xfrm rot="10800000" flipV="1">
            <a:off x="3557138" y="2631010"/>
            <a:ext cx="5205862" cy="707886"/>
          </a:xfrm>
          <a:prstGeom prst="rect">
            <a:avLst/>
          </a:prstGeom>
        </p:spPr>
        <p:txBody>
          <a:bodyPr wrap="square">
            <a:spAutoFit/>
          </a:bodyPr>
          <a:lstStyle/>
          <a:p>
            <a:pPr algn="r"/>
            <a:r>
              <a:rPr lang="ar-SA" sz="4000" b="1" dirty="0" smtClean="0">
                <a:cs typeface="+mj-cs"/>
              </a:rPr>
              <a:t>- جودة المباني التعليمية </a:t>
            </a:r>
            <a:endParaRPr lang="en-US" sz="4000" b="1" dirty="0" smtClean="0">
              <a:cs typeface="+mj-cs"/>
            </a:endParaRPr>
          </a:p>
        </p:txBody>
      </p:sp>
      <p:sp>
        <p:nvSpPr>
          <p:cNvPr id="5" name="Rectangle 4"/>
          <p:cNvSpPr/>
          <p:nvPr/>
        </p:nvSpPr>
        <p:spPr>
          <a:xfrm>
            <a:off x="990600" y="3276600"/>
            <a:ext cx="7924800" cy="2554545"/>
          </a:xfrm>
          <a:prstGeom prst="rect">
            <a:avLst/>
          </a:prstGeom>
        </p:spPr>
        <p:txBody>
          <a:bodyPr wrap="square">
            <a:spAutoFit/>
          </a:bodyPr>
          <a:lstStyle/>
          <a:p>
            <a:pPr algn="r" eaLnBrk="0" hangingPunct="0">
              <a:tabLst>
                <a:tab pos="228600" algn="l"/>
              </a:tabLst>
            </a:pPr>
            <a:r>
              <a:rPr lang="ar-SA" sz="4000" b="1" dirty="0" smtClean="0">
                <a:cs typeface="+mj-cs"/>
              </a:rPr>
              <a:t> - تنمية البنية التحتية المادية </a:t>
            </a:r>
          </a:p>
          <a:p>
            <a:pPr algn="r" eaLnBrk="0" hangingPunct="0">
              <a:tabLst>
                <a:tab pos="228600" algn="l"/>
              </a:tabLst>
            </a:pPr>
            <a:r>
              <a:rPr lang="ar-SA" sz="4000" b="1" dirty="0" smtClean="0">
                <a:cs typeface="+mj-cs"/>
              </a:rPr>
              <a:t> - تطوير جمع البيانات وتحليليها </a:t>
            </a:r>
          </a:p>
          <a:p>
            <a:pPr algn="r" eaLnBrk="0" hangingPunct="0">
              <a:tabLst>
                <a:tab pos="228600" algn="l"/>
              </a:tabLst>
            </a:pPr>
            <a:r>
              <a:rPr lang="ar-SA" sz="4000" b="1" dirty="0" smtClean="0">
                <a:cs typeface="+mj-cs"/>
              </a:rPr>
              <a:t> - تطوير نظم المعلومات والتكنولوجيا </a:t>
            </a:r>
          </a:p>
          <a:p>
            <a:pPr algn="r" eaLnBrk="0" hangingPunct="0">
              <a:tabLst>
                <a:tab pos="228600" algn="l"/>
              </a:tabLst>
            </a:pPr>
            <a:r>
              <a:rPr lang="ar-SA" sz="4000" b="1" dirty="0" smtClean="0">
                <a:cs typeface="+mj-cs"/>
              </a:rPr>
              <a:t> - تطوير نظم الاتصال</a:t>
            </a:r>
            <a:endParaRPr lang="en-US" sz="4000"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32</a:t>
            </a:fld>
            <a:endParaRPr lang="en-US" dirty="0"/>
          </a:p>
        </p:txBody>
      </p:sp>
      <p:sp>
        <p:nvSpPr>
          <p:cNvPr id="3" name="Rectangle 2"/>
          <p:cNvSpPr/>
          <p:nvPr/>
        </p:nvSpPr>
        <p:spPr>
          <a:xfrm>
            <a:off x="304800" y="609600"/>
            <a:ext cx="8458200" cy="5078313"/>
          </a:xfrm>
          <a:prstGeom prst="rect">
            <a:avLst/>
          </a:prstGeom>
        </p:spPr>
        <p:txBody>
          <a:bodyPr wrap="square">
            <a:spAutoFit/>
          </a:bodyPr>
          <a:lstStyle/>
          <a:p>
            <a:pPr algn="r"/>
            <a:r>
              <a:rPr lang="ar-SA" sz="3600" b="1" dirty="0" smtClean="0">
                <a:cs typeface="+mj-cs"/>
              </a:rPr>
              <a:t>ويمكن أن تُمثل هذه الأعمال وتُكتب في وثيقة ، وتصبح بمثابة مرشد لكافة القرارات </a:t>
            </a:r>
            <a:r>
              <a:rPr lang="ar-SA" sz="3600" b="1" dirty="0" smtClean="0">
                <a:cs typeface="+mj-cs"/>
              </a:rPr>
              <a:t>المدرسية وتغطي </a:t>
            </a:r>
            <a:r>
              <a:rPr lang="ar-SA" sz="3600" b="1" dirty="0" smtClean="0">
                <a:cs typeface="+mj-cs"/>
              </a:rPr>
              <a:t>عادة فترات زمنية قريبة ومتوسطة وبعيدة أي طويلة نسبياً . </a:t>
            </a:r>
            <a:r>
              <a:rPr lang="ar-SA" sz="3600" b="1" dirty="0" smtClean="0">
                <a:cs typeface="+mj-cs"/>
              </a:rPr>
              <a:t>كما </a:t>
            </a:r>
            <a:r>
              <a:rPr lang="ar-SA" sz="3600" b="1" dirty="0" smtClean="0">
                <a:cs typeface="+mj-cs"/>
              </a:rPr>
              <a:t>أن التخطيط لتوفير الموارد يعتبر خطوة مهمة لتحقيق الاستدامة في توفير الميزانيات اللازمة لتجويد هذه </a:t>
            </a:r>
            <a:r>
              <a:rPr lang="ar-SA" sz="3600" b="1" dirty="0" smtClean="0"/>
              <a:t>الأعمال الإدارية والأنشطة والخدمات والمباني التعليمية </a:t>
            </a:r>
            <a:r>
              <a:rPr lang="ar-SA" sz="3600" b="1" dirty="0" smtClean="0">
                <a:cs typeface="+mj-cs"/>
              </a:rPr>
              <a:t>ويتحقق هذا الأمر من خلال وجود رؤية مستنيرة   ورسالة واضحة </a:t>
            </a:r>
            <a:r>
              <a:rPr lang="ar-SA" sz="3600" b="1" dirty="0" smtClean="0">
                <a:cs typeface="+mj-cs"/>
              </a:rPr>
              <a:t>للمدرسة </a:t>
            </a:r>
            <a:r>
              <a:rPr lang="ar-SA" sz="3600" b="1" dirty="0" smtClean="0">
                <a:cs typeface="+mj-cs"/>
              </a:rPr>
              <a:t>، وما يمكن إنجازه    في المستقبل القريب والمتوسط ​​والطويل .                        </a:t>
            </a:r>
            <a:endParaRPr lang="en-US" sz="36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33</a:t>
            </a:fld>
            <a:endParaRPr lang="en-US" dirty="0"/>
          </a:p>
        </p:txBody>
      </p:sp>
      <p:sp>
        <p:nvSpPr>
          <p:cNvPr id="3" name="Rectangle 2"/>
          <p:cNvSpPr/>
          <p:nvPr/>
        </p:nvSpPr>
        <p:spPr>
          <a:xfrm>
            <a:off x="304800" y="609600"/>
            <a:ext cx="8534400" cy="3970318"/>
          </a:xfrm>
          <a:prstGeom prst="rect">
            <a:avLst/>
          </a:prstGeom>
        </p:spPr>
        <p:txBody>
          <a:bodyPr wrap="square">
            <a:spAutoFit/>
          </a:bodyPr>
          <a:lstStyle/>
          <a:p>
            <a:pPr algn="just"/>
            <a:r>
              <a:rPr lang="ar-SA" sz="3600" b="1" dirty="0" smtClean="0"/>
              <a:t>  وأثناء تنفيذ هذه الأعمال الإدارية وكذلك الأنشطة  والخدمات والمباني التعليمية وجب تحديد الأولويات في صياغة الخطة ، علاوة علي تميزها بالمرونة وطرائق للمتابعة ، علي أن يبدأ التخطيط بتحديد الوضع الراهن في هذه الأعمال ، وتصورات حول كيفية الوصول للوضع المأمول في ظل الموارد المتاحة ، وظروف التغيرات المحتملة  أو المنتظرة في آليات العمل </a:t>
            </a:r>
            <a:r>
              <a:rPr lang="ar-SA" sz="3600" b="1" dirty="0" smtClean="0"/>
              <a:t>التعليمي .          </a:t>
            </a:r>
            <a:endParaRPr lang="en-US" sz="3600" b="1"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34</a:t>
            </a:fld>
            <a:endParaRPr lang="en-US" dirty="0"/>
          </a:p>
        </p:txBody>
      </p:sp>
      <p:sp>
        <p:nvSpPr>
          <p:cNvPr id="3" name="Rectangle 2"/>
          <p:cNvSpPr/>
          <p:nvPr/>
        </p:nvSpPr>
        <p:spPr>
          <a:xfrm>
            <a:off x="1752600" y="228600"/>
            <a:ext cx="5181600" cy="707886"/>
          </a:xfrm>
          <a:prstGeom prst="rect">
            <a:avLst/>
          </a:prstGeom>
        </p:spPr>
        <p:txBody>
          <a:bodyPr wrap="square">
            <a:spAutoFit/>
          </a:bodyPr>
          <a:lstStyle/>
          <a:p>
            <a:pPr algn="ctr"/>
            <a:r>
              <a:rPr lang="en-US" sz="4000" b="1" dirty="0" smtClean="0">
                <a:cs typeface="+mj-cs"/>
              </a:rPr>
              <a:t>References :  </a:t>
            </a:r>
            <a:r>
              <a:rPr lang="ar-SA" sz="4000" b="1" dirty="0" smtClean="0">
                <a:cs typeface="+mj-cs"/>
              </a:rPr>
              <a:t>المراجع</a:t>
            </a:r>
            <a:endParaRPr lang="en-US" sz="4000" dirty="0">
              <a:cs typeface="+mj-cs"/>
            </a:endParaRPr>
          </a:p>
        </p:txBody>
      </p:sp>
      <p:sp>
        <p:nvSpPr>
          <p:cNvPr id="4" name="Rectangle 3"/>
          <p:cNvSpPr/>
          <p:nvPr/>
        </p:nvSpPr>
        <p:spPr>
          <a:xfrm>
            <a:off x="304800" y="2286000"/>
            <a:ext cx="8610600" cy="1754326"/>
          </a:xfrm>
          <a:prstGeom prst="rect">
            <a:avLst/>
          </a:prstGeom>
        </p:spPr>
        <p:txBody>
          <a:bodyPr wrap="square">
            <a:spAutoFit/>
          </a:bodyPr>
          <a:lstStyle/>
          <a:p>
            <a:r>
              <a:rPr lang="en-US" sz="3600" b="1" dirty="0" smtClean="0"/>
              <a:t>2 - Jonathan , R. Cole , (  2010 ) . The Great       American University . Academy Meetings , Bosten University .</a:t>
            </a:r>
            <a:endParaRPr lang="en-US" sz="3600" dirty="0"/>
          </a:p>
        </p:txBody>
      </p:sp>
      <p:sp>
        <p:nvSpPr>
          <p:cNvPr id="5" name="Rectangle 4"/>
          <p:cNvSpPr/>
          <p:nvPr/>
        </p:nvSpPr>
        <p:spPr>
          <a:xfrm>
            <a:off x="685800" y="1066801"/>
            <a:ext cx="8153400" cy="1077218"/>
          </a:xfrm>
          <a:prstGeom prst="rect">
            <a:avLst/>
          </a:prstGeom>
        </p:spPr>
        <p:txBody>
          <a:bodyPr wrap="square">
            <a:spAutoFit/>
          </a:bodyPr>
          <a:lstStyle/>
          <a:p>
            <a:pPr algn="just"/>
            <a:r>
              <a:rPr lang="ar-SA" sz="3200" b="1" dirty="0" smtClean="0"/>
              <a:t>1- شاكر ، شفيق كايد عبد الله ( د.ت ) . الإدارة المعاصرة وجامعة المستقبل – رؤية استراتيجية . جامعة الإسراء</a:t>
            </a:r>
            <a:endParaRPr lang="en-US" sz="3200" dirty="0"/>
          </a:p>
        </p:txBody>
      </p:sp>
      <p:sp>
        <p:nvSpPr>
          <p:cNvPr id="6" name="Rectangle 5"/>
          <p:cNvSpPr/>
          <p:nvPr/>
        </p:nvSpPr>
        <p:spPr>
          <a:xfrm>
            <a:off x="228600" y="4267200"/>
            <a:ext cx="8382000" cy="646331"/>
          </a:xfrm>
          <a:prstGeom prst="rect">
            <a:avLst/>
          </a:prstGeom>
        </p:spPr>
        <p:txBody>
          <a:bodyPr wrap="square">
            <a:spAutoFit/>
          </a:bodyPr>
          <a:lstStyle/>
          <a:p>
            <a:pPr fontAlgn="base"/>
            <a:r>
              <a:rPr lang="en-US" sz="3600" b="1" dirty="0" smtClean="0"/>
              <a:t> </a:t>
            </a:r>
            <a:endParaRPr lang="en-US" sz="3600" b="1" dirty="0"/>
          </a:p>
        </p:txBody>
      </p:sp>
      <p:sp>
        <p:nvSpPr>
          <p:cNvPr id="7" name="Rectangle 6"/>
          <p:cNvSpPr/>
          <p:nvPr/>
        </p:nvSpPr>
        <p:spPr>
          <a:xfrm>
            <a:off x="381000" y="4419600"/>
            <a:ext cx="6477000" cy="369332"/>
          </a:xfrm>
          <a:prstGeom prst="rect">
            <a:avLst/>
          </a:prstGeom>
        </p:spPr>
        <p:txBody>
          <a:bodyPr wrap="square">
            <a:spAutoFit/>
          </a:bodyPr>
          <a:lstStyle/>
          <a:p>
            <a:endParaRPr lang="en-US" dirty="0"/>
          </a:p>
        </p:txBody>
      </p:sp>
      <p:sp>
        <p:nvSpPr>
          <p:cNvPr id="8" name="Rectangle 7"/>
          <p:cNvSpPr/>
          <p:nvPr/>
        </p:nvSpPr>
        <p:spPr>
          <a:xfrm>
            <a:off x="381000" y="4114800"/>
            <a:ext cx="8077200" cy="1754326"/>
          </a:xfrm>
          <a:prstGeom prst="rect">
            <a:avLst/>
          </a:prstGeom>
        </p:spPr>
        <p:txBody>
          <a:bodyPr wrap="square">
            <a:spAutoFit/>
          </a:bodyPr>
          <a:lstStyle/>
          <a:p>
            <a:pPr algn="justLow"/>
            <a:r>
              <a:rPr lang="en-US" sz="3600" b="1" dirty="0" smtClean="0">
                <a:latin typeface="Times New Roman" pitchFamily="18" charset="0"/>
                <a:cs typeface="Times New Roman" pitchFamily="18" charset="0"/>
              </a:rPr>
              <a:t>3 - Kathleen . A. , ( 2003 ). Strategic Planning in The University .</a:t>
            </a:r>
          </a:p>
          <a:p>
            <a:r>
              <a:rPr lang="en-US" sz="3600" b="1" dirty="0" smtClean="0">
                <a:latin typeface="Times New Roman" pitchFamily="18" charset="0"/>
                <a:cs typeface="Times New Roman" pitchFamily="18" charset="0"/>
              </a:rPr>
              <a:t> </a:t>
            </a:r>
          </a:p>
        </p:txBody>
      </p:sp>
      <p:sp>
        <p:nvSpPr>
          <p:cNvPr id="9" name="Rectangle 8"/>
          <p:cNvSpPr/>
          <p:nvPr/>
        </p:nvSpPr>
        <p:spPr>
          <a:xfrm>
            <a:off x="457200" y="5334000"/>
            <a:ext cx="6400800" cy="1200329"/>
          </a:xfrm>
          <a:prstGeom prst="rect">
            <a:avLst/>
          </a:prstGeom>
        </p:spPr>
        <p:txBody>
          <a:bodyPr wrap="square">
            <a:spAutoFit/>
          </a:bodyPr>
          <a:lstStyle/>
          <a:p>
            <a:r>
              <a:rPr lang="en-US" sz="3600" b="1" dirty="0" smtClean="0">
                <a:latin typeface="Times New Roman" pitchFamily="18" charset="0"/>
                <a:cs typeface="Times New Roman" pitchFamily="18" charset="0"/>
              </a:rPr>
              <a:t>University of Wisconsin  - Office of Quality  </a:t>
            </a:r>
            <a:endParaRPr lang="en-US" sz="3600" b="1" dirty="0">
              <a:latin typeface="Times New Roman" pitchFamily="18" charset="0"/>
              <a:cs typeface="Times New Roman" pitchFamily="18" charset="0"/>
            </a:endParaRPr>
          </a:p>
        </p:txBody>
      </p:sp>
      <p:sp>
        <p:nvSpPr>
          <p:cNvPr id="10" name="Rectangle 9"/>
          <p:cNvSpPr/>
          <p:nvPr/>
        </p:nvSpPr>
        <p:spPr>
          <a:xfrm>
            <a:off x="3962400" y="5867400"/>
            <a:ext cx="5181600" cy="646331"/>
          </a:xfrm>
          <a:prstGeom prst="rect">
            <a:avLst/>
          </a:prstGeom>
        </p:spPr>
        <p:txBody>
          <a:bodyPr wrap="square">
            <a:spAutoFit/>
          </a:bodyPr>
          <a:lstStyle/>
          <a:p>
            <a:r>
              <a:rPr lang="en-US" sz="3600" b="1" dirty="0" smtClean="0"/>
              <a:t>Improvement .</a:t>
            </a:r>
            <a:endParaRPr lang="en-US" sz="3600" dirty="0"/>
          </a:p>
        </p:txBody>
      </p:sp>
      <p:sp>
        <p:nvSpPr>
          <p:cNvPr id="11" name="Rectangle 10"/>
          <p:cNvSpPr/>
          <p:nvPr/>
        </p:nvSpPr>
        <p:spPr>
          <a:xfrm>
            <a:off x="5562600" y="5334000"/>
            <a:ext cx="4323064" cy="646331"/>
          </a:xfrm>
          <a:prstGeom prst="rect">
            <a:avLst/>
          </a:prstGeom>
        </p:spPr>
        <p:txBody>
          <a:bodyPr wrap="square">
            <a:spAutoFit/>
          </a:bodyPr>
          <a:lstStyle/>
          <a:p>
            <a:r>
              <a:rPr lang="en-US" sz="3600" b="1" dirty="0" smtClean="0">
                <a:latin typeface="Times New Roman" pitchFamily="18" charset="0"/>
                <a:cs typeface="Times New Roman" pitchFamily="18" charset="0"/>
              </a:rPr>
              <a:t>Madison :</a:t>
            </a:r>
            <a:endParaRPr lang="en-US" sz="3600"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35</a:t>
            </a:fld>
            <a:endParaRPr lang="en-US" dirty="0"/>
          </a:p>
        </p:txBody>
      </p:sp>
      <p:sp>
        <p:nvSpPr>
          <p:cNvPr id="3" name="Rectangle 2"/>
          <p:cNvSpPr/>
          <p:nvPr/>
        </p:nvSpPr>
        <p:spPr>
          <a:xfrm>
            <a:off x="381000" y="2438401"/>
            <a:ext cx="8305800" cy="2800767"/>
          </a:xfrm>
          <a:prstGeom prst="rect">
            <a:avLst/>
          </a:prstGeom>
        </p:spPr>
        <p:txBody>
          <a:bodyPr wrap="square">
            <a:spAutoFit/>
          </a:bodyPr>
          <a:lstStyle/>
          <a:p>
            <a:r>
              <a:rPr lang="en-US" sz="3600" b="1" dirty="0" smtClean="0">
                <a:latin typeface="Times New Roman" pitchFamily="18" charset="0"/>
                <a:cs typeface="Times New Roman" pitchFamily="18" charset="0"/>
              </a:rPr>
              <a:t> 5 - University of malawi Strategic Plan      ( 2012 – 2017 ) : 30 March- 2012 , </a:t>
            </a:r>
            <a:r>
              <a:rPr lang="en-US" sz="3600" b="1" dirty="0" smtClean="0"/>
              <a:t>University Office . </a:t>
            </a:r>
            <a:r>
              <a:rPr lang="en-US" sz="3600" b="1" dirty="0" smtClean="0">
                <a:latin typeface="Times New Roman" pitchFamily="18" charset="0"/>
                <a:cs typeface="Times New Roman" pitchFamily="18" charset="0"/>
              </a:rPr>
              <a:t>Website:</a:t>
            </a:r>
          </a:p>
          <a:p>
            <a:r>
              <a:rPr lang="en-US" sz="3600" b="1" dirty="0" smtClean="0">
                <a:latin typeface="Times New Roman" pitchFamily="18" charset="0"/>
                <a:cs typeface="Times New Roman" pitchFamily="18" charset="0"/>
              </a:rPr>
              <a:t> www.unima.mw .</a:t>
            </a:r>
          </a:p>
          <a:p>
            <a:pPr>
              <a:buFontTx/>
              <a:buChar char="-"/>
            </a:pPr>
            <a:endParaRPr lang="en-US" sz="3200" b="1" dirty="0">
              <a:latin typeface="Times New Roman" pitchFamily="18" charset="0"/>
              <a:cs typeface="Times New Roman" pitchFamily="18" charset="0"/>
            </a:endParaRPr>
          </a:p>
        </p:txBody>
      </p:sp>
      <p:sp>
        <p:nvSpPr>
          <p:cNvPr id="4" name="Rectangle 3"/>
          <p:cNvSpPr/>
          <p:nvPr/>
        </p:nvSpPr>
        <p:spPr>
          <a:xfrm>
            <a:off x="533400" y="533400"/>
            <a:ext cx="8229600" cy="2308324"/>
          </a:xfrm>
          <a:prstGeom prst="rect">
            <a:avLst/>
          </a:prstGeom>
        </p:spPr>
        <p:txBody>
          <a:bodyPr wrap="square">
            <a:spAutoFit/>
          </a:bodyPr>
          <a:lstStyle/>
          <a:p>
            <a:pPr fontAlgn="base"/>
            <a:r>
              <a:rPr lang="en-US" sz="3600" b="1" dirty="0" smtClean="0"/>
              <a:t>4 - Rod , L. , ( 2012 ) . University Facilities       and Educational Services . University of Northern Lowa . </a:t>
            </a:r>
            <a:r>
              <a:rPr lang="en-US" sz="3600" dirty="0" smtClean="0">
                <a:hlinkClick r:id="rId3"/>
              </a:rPr>
              <a:t>www.library.uni.edu</a:t>
            </a:r>
            <a:endParaRPr lang="en-US" sz="3600" b="1" dirty="0" smtClean="0"/>
          </a:p>
          <a:p>
            <a:pPr fontAlgn="base"/>
            <a:r>
              <a:rPr lang="en-US" sz="3600" b="1" dirty="0" smtClean="0"/>
              <a:t> </a:t>
            </a:r>
            <a:endParaRPr lang="en-US" sz="3600" b="1"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36</a:t>
            </a:fld>
            <a:endParaRPr lang="en-US" dirty="0"/>
          </a:p>
        </p:txBody>
      </p:sp>
      <p:sp>
        <p:nvSpPr>
          <p:cNvPr id="3" name="Rectangle 2"/>
          <p:cNvSpPr/>
          <p:nvPr/>
        </p:nvSpPr>
        <p:spPr>
          <a:xfrm>
            <a:off x="1447800" y="990600"/>
            <a:ext cx="6858000" cy="2677656"/>
          </a:xfrm>
          <a:prstGeom prst="rect">
            <a:avLst/>
          </a:prstGeom>
        </p:spPr>
        <p:txBody>
          <a:bodyPr wrap="square">
            <a:spAutoFit/>
          </a:bodyPr>
          <a:lstStyle/>
          <a:p>
            <a:pPr algn="ctr" rtl="1">
              <a:buFont typeface="Wingdings 2" pitchFamily="18" charset="2"/>
              <a:buNone/>
            </a:pPr>
            <a:r>
              <a:rPr lang="ar-YE" sz="6000" b="1" dirty="0" smtClean="0">
                <a:cs typeface="+mj-cs"/>
              </a:rPr>
              <a:t>شكر</a:t>
            </a:r>
            <a:r>
              <a:rPr lang="ar-SA" sz="6000" b="1" dirty="0" smtClean="0">
                <a:cs typeface="+mj-cs"/>
              </a:rPr>
              <a:t>اً</a:t>
            </a:r>
            <a:r>
              <a:rPr lang="ar-YE" sz="6000" b="1" dirty="0" smtClean="0">
                <a:cs typeface="+mj-cs"/>
              </a:rPr>
              <a:t> </a:t>
            </a:r>
            <a:r>
              <a:rPr lang="ar-SA" sz="6000" b="1" dirty="0" smtClean="0">
                <a:cs typeface="+mj-cs"/>
              </a:rPr>
              <a:t> </a:t>
            </a:r>
            <a:r>
              <a:rPr lang="ar-YE" sz="6000" b="1" dirty="0" smtClean="0">
                <a:cs typeface="+mj-cs"/>
              </a:rPr>
              <a:t>جزيل</a:t>
            </a:r>
            <a:r>
              <a:rPr lang="ar-SA" sz="6000" b="1" dirty="0" smtClean="0">
                <a:cs typeface="+mj-cs"/>
              </a:rPr>
              <a:t>اً</a:t>
            </a:r>
            <a:r>
              <a:rPr lang="ar-YE" sz="6000" b="1" dirty="0" smtClean="0">
                <a:cs typeface="+mj-cs"/>
              </a:rPr>
              <a:t> </a:t>
            </a:r>
          </a:p>
          <a:p>
            <a:pPr algn="ctr" rtl="1"/>
            <a:endParaRPr lang="ar-YE" sz="5400" b="1" dirty="0" smtClean="0">
              <a:cs typeface="+mj-cs"/>
            </a:endParaRPr>
          </a:p>
          <a:p>
            <a:pPr algn="ctr" rtl="1"/>
            <a:r>
              <a:rPr lang="en-US" sz="5400" b="1" dirty="0" smtClean="0">
                <a:cs typeface="+mj-cs"/>
              </a:rPr>
              <a:t>Thank you </a:t>
            </a:r>
          </a:p>
        </p:txBody>
      </p:sp>
    </p:spTree>
  </p:cSld>
  <p:clrMapOvr>
    <a:masterClrMapping/>
  </p:clrMapOvr>
  <p:transition spd="slow">
    <p:wipe dir="r"/>
    <p:sndAc>
      <p:stSnd>
        <p:snd r:embed="rId2" name="applaus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4</a:t>
            </a:fld>
            <a:endParaRPr lang="en-US" dirty="0"/>
          </a:p>
        </p:txBody>
      </p:sp>
      <p:sp>
        <p:nvSpPr>
          <p:cNvPr id="3" name="Rectangle 2"/>
          <p:cNvSpPr/>
          <p:nvPr/>
        </p:nvSpPr>
        <p:spPr>
          <a:xfrm>
            <a:off x="533400" y="381000"/>
            <a:ext cx="8229600" cy="6863417"/>
          </a:xfrm>
          <a:prstGeom prst="rect">
            <a:avLst/>
          </a:prstGeom>
        </p:spPr>
        <p:txBody>
          <a:bodyPr wrap="square">
            <a:spAutoFit/>
          </a:bodyPr>
          <a:lstStyle/>
          <a:p>
            <a:pPr algn="justLow"/>
            <a:r>
              <a:rPr lang="ar-SA" sz="4000" b="1" dirty="0" smtClean="0"/>
              <a:t>   وبناءً عليه أيضاً : هل يلزم التخطيط من جديد لأعمال إدارية وأنشطة وخدمات ومباني </a:t>
            </a:r>
            <a:r>
              <a:rPr lang="ar-SA" sz="4000" b="1" dirty="0" smtClean="0"/>
              <a:t>مدرسية معاصرة </a:t>
            </a:r>
            <a:r>
              <a:rPr lang="ar-SA" sz="4000" b="1" dirty="0" smtClean="0"/>
              <a:t>تناسب هذا التغير وذاك التطور في مفاهيم </a:t>
            </a:r>
            <a:r>
              <a:rPr lang="ar-SA" sz="4000" b="1" dirty="0" smtClean="0"/>
              <a:t>المدرسة </a:t>
            </a:r>
            <a:r>
              <a:rPr lang="ar-SA" sz="4000" b="1" dirty="0" smtClean="0"/>
              <a:t>وفي أنشطتها وخدماتها المتوقع  تقديمها لطلابها في المستقبل القريب ؟.            </a:t>
            </a:r>
          </a:p>
          <a:p>
            <a:pPr algn="justLow"/>
            <a:r>
              <a:rPr lang="ar-SA" sz="4000" b="1" dirty="0" smtClean="0"/>
              <a:t>ما الأنموذج </a:t>
            </a:r>
            <a:r>
              <a:rPr lang="ar-SA" sz="4000" b="1" dirty="0" smtClean="0">
                <a:cs typeface="Times New Roman" pitchFamily="18" charset="0"/>
              </a:rPr>
              <a:t>المتكامل للتخطيط الاستراتيجي لضمان جودة </a:t>
            </a:r>
            <a:r>
              <a:rPr lang="ar-SA" sz="4000" b="1" dirty="0" smtClean="0"/>
              <a:t>الأعمال الإدارية والأنشطة والخدمات والمباني التعليمية ؟.                                   </a:t>
            </a:r>
            <a:r>
              <a:rPr lang="ar-SA" sz="4000" b="1" dirty="0" smtClean="0">
                <a:cs typeface="Times New Roman" pitchFamily="18" charset="0"/>
              </a:rPr>
              <a:t> </a:t>
            </a:r>
            <a:r>
              <a:rPr lang="en-US" sz="4000" b="1" dirty="0" smtClean="0">
                <a:cs typeface="Times New Roman" pitchFamily="18" charset="0"/>
              </a:rPr>
              <a:t> </a:t>
            </a:r>
            <a:endParaRPr lang="en-US" sz="4000" b="1" dirty="0" smtClean="0"/>
          </a:p>
          <a:p>
            <a:pPr algn="justLow"/>
            <a:endParaRPr lang="en-US" sz="4000"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5</a:t>
            </a:fld>
            <a:endParaRPr lang="en-US" dirty="0"/>
          </a:p>
        </p:txBody>
      </p:sp>
      <p:sp>
        <p:nvSpPr>
          <p:cNvPr id="3" name="Rectangle 2"/>
          <p:cNvSpPr/>
          <p:nvPr/>
        </p:nvSpPr>
        <p:spPr>
          <a:xfrm>
            <a:off x="609600" y="2362200"/>
            <a:ext cx="8077200" cy="923330"/>
          </a:xfrm>
          <a:prstGeom prst="rect">
            <a:avLst/>
          </a:prstGeom>
        </p:spPr>
        <p:txBody>
          <a:bodyPr wrap="square">
            <a:spAutoFit/>
          </a:bodyPr>
          <a:lstStyle/>
          <a:p>
            <a:pPr algn="ctr"/>
            <a:r>
              <a:rPr lang="ar-SA" sz="5400" b="1" dirty="0" smtClean="0">
                <a:cs typeface="+mj-cs"/>
              </a:rPr>
              <a:t>تخطيط الأعمال الإدارية </a:t>
            </a:r>
            <a:r>
              <a:rPr lang="ar-SA" sz="5400" b="1" dirty="0" smtClean="0">
                <a:cs typeface="+mj-cs"/>
              </a:rPr>
              <a:t>بالمدارس</a:t>
            </a:r>
            <a:endParaRPr lang="en-US" sz="54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6</a:t>
            </a:fld>
            <a:endParaRPr lang="en-US" dirty="0"/>
          </a:p>
        </p:txBody>
      </p:sp>
      <p:sp>
        <p:nvSpPr>
          <p:cNvPr id="3" name="Rectangle 2"/>
          <p:cNvSpPr/>
          <p:nvPr/>
        </p:nvSpPr>
        <p:spPr>
          <a:xfrm>
            <a:off x="228600" y="304800"/>
            <a:ext cx="8630053" cy="5632311"/>
          </a:xfrm>
          <a:prstGeom prst="rect">
            <a:avLst/>
          </a:prstGeom>
        </p:spPr>
        <p:txBody>
          <a:bodyPr wrap="square">
            <a:spAutoFit/>
          </a:bodyPr>
          <a:lstStyle/>
          <a:p>
            <a:pPr algn="justLow"/>
            <a:r>
              <a:rPr lang="ar-SA" sz="4000" b="1" dirty="0" smtClean="0">
                <a:cs typeface="+mj-cs"/>
              </a:rPr>
              <a:t> إن الأعمال الإدارية </a:t>
            </a:r>
            <a:r>
              <a:rPr lang="ar-SA" sz="4000" b="1" dirty="0" smtClean="0">
                <a:cs typeface="+mj-cs"/>
              </a:rPr>
              <a:t>المدرسية تعمل </a:t>
            </a:r>
            <a:r>
              <a:rPr lang="ar-SA" sz="4000" b="1" dirty="0" smtClean="0">
                <a:cs typeface="+mj-cs"/>
              </a:rPr>
              <a:t>علي تنظيم الموارد بكفاءة من أجل توجيه الأنشطة نحو أهداف وغايات مشتركة، وينخرط الإداريون في مجموعة من الأعمال لتلبية أهداف </a:t>
            </a:r>
            <a:r>
              <a:rPr lang="ar-SA" sz="4000" b="1" dirty="0" smtClean="0">
                <a:cs typeface="+mj-cs"/>
              </a:rPr>
              <a:t>المدرسة </a:t>
            </a:r>
            <a:r>
              <a:rPr lang="ar-SA" sz="4000" b="1" dirty="0" smtClean="0">
                <a:cs typeface="+mj-cs"/>
              </a:rPr>
              <a:t>.                     </a:t>
            </a:r>
          </a:p>
          <a:p>
            <a:pPr algn="justLow"/>
            <a:r>
              <a:rPr lang="ar-SA" sz="4000" b="1" dirty="0" smtClean="0">
                <a:cs typeface="+mj-cs"/>
              </a:rPr>
              <a:t> ويمارس الإداريون من العناصر الخمس المعروفة </a:t>
            </a:r>
            <a:r>
              <a:rPr lang="ar-SA" sz="4000" b="1" dirty="0" smtClean="0"/>
              <a:t>في علم الإدارة عنصر التخطيط :(</a:t>
            </a:r>
            <a:r>
              <a:rPr lang="ar-SA" sz="4000" b="1" dirty="0" smtClean="0">
                <a:cs typeface="+mj-cs"/>
              </a:rPr>
              <a:t>التصور المسبق لما يجب القيام به) ،(</a:t>
            </a:r>
            <a:r>
              <a:rPr lang="ar-SA" sz="4000" b="1" dirty="0" smtClean="0"/>
              <a:t>وكيفية القيام بذلك )، (ومتى نفعل ذلك )، (ومن هم الذين ينبغي أن يفعلوا ذلك ؟).                                  </a:t>
            </a:r>
            <a:r>
              <a:rPr lang="ar-SA" sz="4000" b="1" dirty="0" smtClean="0">
                <a:cs typeface="+mj-cs"/>
              </a:rPr>
              <a:t>                </a:t>
            </a:r>
            <a:endParaRPr lang="en-US" sz="4000"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7</a:t>
            </a:fld>
            <a:endParaRPr lang="en-US" dirty="0"/>
          </a:p>
        </p:txBody>
      </p:sp>
      <p:sp>
        <p:nvSpPr>
          <p:cNvPr id="1025" name="Rectangle 1"/>
          <p:cNvSpPr>
            <a:spLocks noChangeArrowheads="1"/>
          </p:cNvSpPr>
          <p:nvPr/>
        </p:nvSpPr>
        <p:spPr bwMode="auto">
          <a:xfrm>
            <a:off x="228600" y="762000"/>
            <a:ext cx="8610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lvl="7" algn="justLow" rtl="1" fontAlgn="base">
              <a:spcBef>
                <a:spcPct val="0"/>
              </a:spcBef>
              <a:spcAft>
                <a:spcPct val="0"/>
              </a:spcAft>
              <a:tabLst>
                <a:tab pos="457200" algn="l"/>
              </a:tabLst>
            </a:pPr>
            <a:r>
              <a:rPr kumimoji="0" lang="ar-SA" sz="4000" b="1" i="0" u="none" strike="noStrike" cap="none" normalizeH="0" baseline="0" dirty="0" smtClean="0">
                <a:ln>
                  <a:noFill/>
                </a:ln>
                <a:solidFill>
                  <a:srgbClr val="000000"/>
                </a:solidFill>
                <a:effectLst/>
                <a:latin typeface="Calibri" pitchFamily="34" charset="0"/>
                <a:ea typeface="Times New Roman" pitchFamily="18" charset="0"/>
                <a:cs typeface="+mj-cs"/>
              </a:rPr>
              <a:t> إن التخطيط لإدارة الأعمال </a:t>
            </a:r>
            <a:r>
              <a:rPr kumimoji="0" lang="ar-SA" sz="4000" b="1" i="0" u="none" strike="noStrike" cap="none" normalizeH="0" baseline="0" dirty="0" smtClean="0">
                <a:ln>
                  <a:noFill/>
                </a:ln>
                <a:solidFill>
                  <a:srgbClr val="000000"/>
                </a:solidFill>
                <a:effectLst/>
                <a:latin typeface="Calibri" pitchFamily="34" charset="0"/>
                <a:ea typeface="Times New Roman" pitchFamily="18" charset="0"/>
                <a:cs typeface="+mj-cs"/>
              </a:rPr>
              <a:t>المدرسية يوضح </a:t>
            </a:r>
            <a:r>
              <a:rPr kumimoji="0" lang="ar-SA" sz="4000" b="1" i="0" u="none" strike="noStrike" cap="none" normalizeH="0" baseline="0" dirty="0" smtClean="0">
                <a:ln>
                  <a:noFill/>
                </a:ln>
                <a:solidFill>
                  <a:srgbClr val="000000"/>
                </a:solidFill>
                <a:effectLst/>
                <a:latin typeface="Calibri" pitchFamily="34" charset="0"/>
                <a:ea typeface="Times New Roman" pitchFamily="18" charset="0"/>
                <a:cs typeface="+mj-cs"/>
              </a:rPr>
              <a:t>الطريق من حيث بداية تنظيم هذه الأعمال حتى الوصول إلى ما نريد أن تكون عليه هذه الأعمال.إن وظيفة التخطيط تنطوي أيضاً على تحديد الأهداف وترتيبها ترتيباً منطقياً. ويدخل الإداريون في كل</a:t>
            </a:r>
            <a:r>
              <a:rPr kumimoji="0" lang="ar-SA" sz="4000" b="1" i="0" u="none" strike="noStrike" cap="none" normalizeH="0" dirty="0" smtClean="0">
                <a:ln>
                  <a:noFill/>
                </a:ln>
                <a:solidFill>
                  <a:srgbClr val="000000"/>
                </a:solidFill>
                <a:effectLst/>
                <a:latin typeface="Calibri" pitchFamily="34" charset="0"/>
                <a:ea typeface="Times New Roman" pitchFamily="18" charset="0"/>
                <a:cs typeface="+mj-cs"/>
              </a:rPr>
              <a:t> هذا الكثير </a:t>
            </a:r>
            <a:r>
              <a:rPr kumimoji="0" lang="ar-SA" sz="4000" b="1" i="0" u="none" strike="noStrike" cap="none" normalizeH="0" baseline="0" dirty="0" smtClean="0">
                <a:ln>
                  <a:noFill/>
                </a:ln>
                <a:solidFill>
                  <a:srgbClr val="000000"/>
                </a:solidFill>
                <a:effectLst/>
                <a:latin typeface="Calibri" pitchFamily="34" charset="0"/>
                <a:ea typeface="Times New Roman" pitchFamily="18" charset="0"/>
                <a:cs typeface="+mj-cs"/>
              </a:rPr>
              <a:t>من الخطط  قصيرة المدى والتخطيط على المدى الطويل</a:t>
            </a:r>
            <a:r>
              <a:rPr kumimoji="0" lang="en-US" sz="4000" b="1" i="0" u="none" strike="noStrike" cap="none" normalizeH="0" baseline="0" dirty="0" smtClean="0">
                <a:ln>
                  <a:noFill/>
                </a:ln>
                <a:solidFill>
                  <a:srgbClr val="000000"/>
                </a:solidFill>
                <a:effectLst/>
                <a:latin typeface="Calibri" pitchFamily="34" charset="0"/>
                <a:ea typeface="Times New Roman" pitchFamily="18" charset="0"/>
                <a:cs typeface="+mj-cs"/>
              </a:rPr>
              <a:t>.</a:t>
            </a:r>
            <a:endParaRPr kumimoji="0" lang="en-US"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8</a:t>
            </a:fld>
            <a:endParaRPr lang="en-US" dirty="0"/>
          </a:p>
        </p:txBody>
      </p:sp>
      <p:sp>
        <p:nvSpPr>
          <p:cNvPr id="3" name="Rectangle 2"/>
          <p:cNvSpPr/>
          <p:nvPr/>
        </p:nvSpPr>
        <p:spPr>
          <a:xfrm>
            <a:off x="304800" y="609600"/>
            <a:ext cx="8534400" cy="4401205"/>
          </a:xfrm>
          <a:prstGeom prst="rect">
            <a:avLst/>
          </a:prstGeom>
        </p:spPr>
        <p:txBody>
          <a:bodyPr wrap="square">
            <a:spAutoFit/>
          </a:bodyPr>
          <a:lstStyle/>
          <a:p>
            <a:pPr algn="justLow"/>
            <a:r>
              <a:rPr lang="ar-SA" sz="4000" b="1" dirty="0" smtClean="0">
                <a:cs typeface="+mj-cs"/>
              </a:rPr>
              <a:t>  غير أن مهمة تخطيط الأعمال الإدارية </a:t>
            </a:r>
            <a:r>
              <a:rPr lang="ar-SA" sz="4000" b="1" dirty="0" smtClean="0">
                <a:cs typeface="+mj-cs"/>
              </a:rPr>
              <a:t>المدرسية ليست </a:t>
            </a:r>
            <a:r>
              <a:rPr lang="ar-SA" sz="4000" b="1" dirty="0" smtClean="0">
                <a:cs typeface="+mj-cs"/>
              </a:rPr>
              <a:t>بالأمر اليسير نظراً للأوضاع المتغيرة والظروف المتشابكة فى المكان والزمان والأجواء المشحونة بالمقاومات والتوترات ، ومرد ذلك ربما يعود الى تعدد الأبعاد والأطراف التى تتضمنها عملية تخطيط الأعمال الإدارية </a:t>
            </a:r>
            <a:r>
              <a:rPr lang="ar-SA" sz="4000" b="1" dirty="0" smtClean="0">
                <a:cs typeface="+mj-cs"/>
              </a:rPr>
              <a:t>المدرسية.                               </a:t>
            </a:r>
            <a:r>
              <a:rPr lang="ar-SA" b="1" dirty="0" smtClean="0"/>
              <a:t> </a:t>
            </a:r>
            <a:endParaRPr lang="en-US"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9</a:t>
            </a:fld>
            <a:endParaRPr lang="en-US" dirty="0"/>
          </a:p>
        </p:txBody>
      </p:sp>
      <p:sp>
        <p:nvSpPr>
          <p:cNvPr id="5" name="Rectangle 4"/>
          <p:cNvSpPr/>
          <p:nvPr/>
        </p:nvSpPr>
        <p:spPr>
          <a:xfrm>
            <a:off x="228600" y="304800"/>
            <a:ext cx="8610600" cy="6247864"/>
          </a:xfrm>
          <a:prstGeom prst="rect">
            <a:avLst/>
          </a:prstGeom>
        </p:spPr>
        <p:txBody>
          <a:bodyPr wrap="square">
            <a:spAutoFit/>
          </a:bodyPr>
          <a:lstStyle/>
          <a:p>
            <a:pPr algn="just"/>
            <a:r>
              <a:rPr lang="ar-SA" sz="4000" b="1" dirty="0" smtClean="0">
                <a:cs typeface="+mj-cs"/>
              </a:rPr>
              <a:t>  كيف تدار </a:t>
            </a:r>
            <a:r>
              <a:rPr lang="ar-SA" sz="4000" b="1" dirty="0" smtClean="0"/>
              <a:t>الأعمال الإدارية في </a:t>
            </a:r>
            <a:r>
              <a:rPr lang="ar-SA" sz="4000" b="1" dirty="0" smtClean="0">
                <a:cs typeface="+mj-cs"/>
              </a:rPr>
              <a:t>جامعاتنا ؟ هل تدار هذه الأعمال برؤية أو بتخطيط لمواجهة تحديات الحاضر وخطورة وظيفة </a:t>
            </a:r>
            <a:r>
              <a:rPr lang="ar-SA" sz="4000" b="1" dirty="0" smtClean="0">
                <a:cs typeface="+mj-cs"/>
              </a:rPr>
              <a:t>المدرسة </a:t>
            </a:r>
            <a:r>
              <a:rPr lang="ar-SA" sz="4000" b="1" dirty="0" smtClean="0">
                <a:cs typeface="+mj-cs"/>
              </a:rPr>
              <a:t>في مستقبل هذه الأمة ؟ ، أم أن الأعمال الإدارية </a:t>
            </a:r>
            <a:r>
              <a:rPr lang="ar-SA" sz="4000" b="1" dirty="0" smtClean="0">
                <a:cs typeface="+mj-cs"/>
              </a:rPr>
              <a:t>المدرسية تدار </a:t>
            </a:r>
            <a:r>
              <a:rPr lang="ar-SA" sz="4000" b="1" dirty="0" smtClean="0">
                <a:cs typeface="+mj-cs"/>
              </a:rPr>
              <a:t>بأساليب تقليدية علي حساب الأهداف المستقبلية ؟.   هنا يلزم التخطيط لإرساء مفاهيم  إدارة الأعمال </a:t>
            </a:r>
            <a:r>
              <a:rPr lang="ar-SA" sz="4000" b="1" dirty="0" smtClean="0">
                <a:cs typeface="+mj-cs"/>
              </a:rPr>
              <a:t>المدرسية بالأهداف </a:t>
            </a:r>
            <a:r>
              <a:rPr lang="ar-SA" sz="4000" b="1" dirty="0" smtClean="0">
                <a:cs typeface="+mj-cs"/>
              </a:rPr>
              <a:t>الإستراتيجية والرؤية المشتركة </a:t>
            </a:r>
            <a:r>
              <a:rPr lang="ar-SA" sz="4000" b="1" dirty="0" smtClean="0">
                <a:cs typeface="+mj-cs"/>
              </a:rPr>
              <a:t>وصولاً </a:t>
            </a:r>
            <a:r>
              <a:rPr lang="ar-SA" sz="4000" b="1" dirty="0" smtClean="0">
                <a:cs typeface="+mj-cs"/>
              </a:rPr>
              <a:t>إلي بناء منهاج قائم علي استراتيجيات الإدارة المرئية في تسيير الأعمال الإدارية            في التعليم </a:t>
            </a:r>
            <a:r>
              <a:rPr lang="ar-SA" sz="4000" b="1" dirty="0" smtClean="0">
                <a:cs typeface="+mj-cs"/>
              </a:rPr>
              <a:t>.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1570</Words>
  <Application>Microsoft Office PowerPoint</Application>
  <PresentationFormat>On-screen Show (4:3)</PresentationFormat>
  <Paragraphs>122</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تخطيط الأعمال الإدارية والأنشطة والخدمات والمباني التعليمية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عملية التخطيط الإستراتيجي الناجحة</dc:title>
  <dc:creator>HP</dc:creator>
  <cp:lastModifiedBy>HP</cp:lastModifiedBy>
  <cp:revision>95</cp:revision>
  <dcterms:created xsi:type="dcterms:W3CDTF">2014-02-20T14:36:13Z</dcterms:created>
  <dcterms:modified xsi:type="dcterms:W3CDTF">2014-03-06T11:40:14Z</dcterms:modified>
</cp:coreProperties>
</file>